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63" r:id="rId4"/>
    <p:sldId id="265" r:id="rId5"/>
    <p:sldId id="266" r:id="rId6"/>
    <p:sldId id="267" r:id="rId7"/>
    <p:sldId id="268" r:id="rId8"/>
    <p:sldId id="271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3" r:id="rId20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966177-D94F-2184-11CF-BCEFEC48A7ED}" name="kate minad" initials="km" userId="69f643cff30f81f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C0C9"/>
    <a:srgbClr val="87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8E5B80-07D0-48EA-912A-43C0B8731A26}" v="444" dt="2025-05-25T09:54:37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16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dirty="0"/>
              <a:t>Χαρακτηριστικά</a:t>
            </a:r>
            <a:r>
              <a:rPr lang="el-GR" baseline="0" dirty="0"/>
              <a:t> Μοντέλου</a:t>
            </a:r>
            <a:endParaRPr lang="el-G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Φύλλο1!$B$1</c:f>
              <c:strCache>
                <c:ptCount val="1"/>
                <c:pt idx="0">
                  <c:v>Στήλη1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l-G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Φύλλο1!$A$2:$A$5</c:f>
              <c:strCache>
                <c:ptCount val="3"/>
                <c:pt idx="0">
                  <c:v>Απόδοση - Ποιότητα Απαντήσεων</c:v>
                </c:pt>
                <c:pt idx="1">
                  <c:v>Εμφάνιση Μοντέλου</c:v>
                </c:pt>
                <c:pt idx="2">
                  <c:v>Χρόνος Απάντησης</c:v>
                </c:pt>
              </c:strCache>
            </c:strRef>
          </c:cat>
          <c:val>
            <c:numRef>
              <c:f>Φύλλο1!$B$2:$B$5</c:f>
              <c:numCache>
                <c:formatCode>General</c:formatCode>
                <c:ptCount val="4"/>
                <c:pt idx="0">
                  <c:v>61</c:v>
                </c:pt>
                <c:pt idx="1">
                  <c:v>13</c:v>
                </c:pt>
                <c:pt idx="2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1F-43E9-B5F0-D72E768219D5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3DEDA4-0D69-474E-972F-DA790233E026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499251C4-FBCE-4A26-844F-DE7E6A684EB1}">
      <dgm:prSet phldrT="[Κείμενο]"/>
      <dgm:spPr/>
      <dgm:t>
        <a:bodyPr/>
        <a:lstStyle/>
        <a:p>
          <a:r>
            <a:rPr lang="el-GR" dirty="0"/>
            <a:t>Σχεδιασμός που καλύπτει τις απαιτήσεις</a:t>
          </a:r>
        </a:p>
      </dgm:t>
    </dgm:pt>
    <dgm:pt modelId="{5F93A7CE-4466-4A30-8A5B-BDC83F177CDC}" type="parTrans" cxnId="{1F73910E-7495-4BAE-86EF-A1BE36334F47}">
      <dgm:prSet/>
      <dgm:spPr/>
      <dgm:t>
        <a:bodyPr/>
        <a:lstStyle/>
        <a:p>
          <a:endParaRPr lang="el-GR"/>
        </a:p>
      </dgm:t>
    </dgm:pt>
    <dgm:pt modelId="{DA3334A5-9FAC-4FA6-B5D0-ECD34E3FE91A}" type="sibTrans" cxnId="{1F73910E-7495-4BAE-86EF-A1BE36334F47}">
      <dgm:prSet/>
      <dgm:spPr/>
      <dgm:t>
        <a:bodyPr/>
        <a:lstStyle/>
        <a:p>
          <a:endParaRPr lang="el-GR"/>
        </a:p>
      </dgm:t>
    </dgm:pt>
    <dgm:pt modelId="{A00AEACB-EBEA-45A1-8482-550BC88FDEB0}">
      <dgm:prSet phldrT="[Κείμενο]" custT="1"/>
      <dgm:spPr/>
      <dgm:t>
        <a:bodyPr/>
        <a:lstStyle/>
        <a:p>
          <a:r>
            <a:rPr lang="en-US" sz="2800" dirty="0">
              <a:solidFill>
                <a:schemeClr val="bg1"/>
              </a:solidFill>
            </a:rPr>
            <a:t>Frontend / API</a:t>
          </a:r>
          <a:endParaRPr lang="el-GR" sz="2800" dirty="0">
            <a:solidFill>
              <a:schemeClr val="bg1"/>
            </a:solidFill>
          </a:endParaRPr>
        </a:p>
      </dgm:t>
    </dgm:pt>
    <dgm:pt modelId="{8A35F75A-2363-4D2D-923A-9B5B4577A079}" type="parTrans" cxnId="{B8F10BC9-7A3E-49FA-9B73-055DA0F36C77}">
      <dgm:prSet/>
      <dgm:spPr/>
      <dgm:t>
        <a:bodyPr/>
        <a:lstStyle/>
        <a:p>
          <a:endParaRPr lang="el-GR"/>
        </a:p>
      </dgm:t>
    </dgm:pt>
    <dgm:pt modelId="{20050581-74EA-45BB-88BD-8490683383CF}" type="sibTrans" cxnId="{B8F10BC9-7A3E-49FA-9B73-055DA0F36C77}">
      <dgm:prSet/>
      <dgm:spPr/>
      <dgm:t>
        <a:bodyPr/>
        <a:lstStyle/>
        <a:p>
          <a:endParaRPr lang="el-GR"/>
        </a:p>
      </dgm:t>
    </dgm:pt>
    <dgm:pt modelId="{DEA41252-EA51-4764-863D-E1B4786C7A84}">
      <dgm:prSet phldrT="[Κείμενο]" custT="1"/>
      <dgm:spPr/>
      <dgm:t>
        <a:bodyPr/>
        <a:lstStyle/>
        <a:p>
          <a:r>
            <a:rPr lang="en-US" sz="2800" dirty="0" err="1">
              <a:solidFill>
                <a:schemeClr val="bg1"/>
              </a:solidFill>
            </a:rPr>
            <a:t>Gradio</a:t>
          </a:r>
          <a:endParaRPr lang="el-GR" sz="2800" dirty="0">
            <a:solidFill>
              <a:schemeClr val="bg1"/>
            </a:solidFill>
          </a:endParaRPr>
        </a:p>
      </dgm:t>
    </dgm:pt>
    <dgm:pt modelId="{4A043787-9F3E-4A43-BD39-F9AB1D482D98}" type="parTrans" cxnId="{2E11281A-735C-4A7D-BD56-B0BD4219A772}">
      <dgm:prSet/>
      <dgm:spPr/>
      <dgm:t>
        <a:bodyPr/>
        <a:lstStyle/>
        <a:p>
          <a:endParaRPr lang="el-GR"/>
        </a:p>
      </dgm:t>
    </dgm:pt>
    <dgm:pt modelId="{8023BEAC-453E-4505-A354-38720B73B76F}" type="sibTrans" cxnId="{2E11281A-735C-4A7D-BD56-B0BD4219A772}">
      <dgm:prSet/>
      <dgm:spPr/>
      <dgm:t>
        <a:bodyPr/>
        <a:lstStyle/>
        <a:p>
          <a:endParaRPr lang="el-GR"/>
        </a:p>
      </dgm:t>
    </dgm:pt>
    <dgm:pt modelId="{CFD9ED29-309A-4E50-BA68-FA17396C013E}">
      <dgm:prSet phldrT="[Κείμενο]"/>
      <dgm:spPr/>
      <dgm:t>
        <a:bodyPr/>
        <a:lstStyle/>
        <a:p>
          <a:r>
            <a:rPr lang="en-US" dirty="0"/>
            <a:t>Prompts</a:t>
          </a:r>
          <a:endParaRPr lang="el-GR" dirty="0"/>
        </a:p>
      </dgm:t>
    </dgm:pt>
    <dgm:pt modelId="{B48C5F02-192A-4609-AE97-8C86AFCB6AA6}" type="parTrans" cxnId="{B27A5543-812E-413E-99CA-CDD431C049C9}">
      <dgm:prSet/>
      <dgm:spPr/>
      <dgm:t>
        <a:bodyPr/>
        <a:lstStyle/>
        <a:p>
          <a:endParaRPr lang="el-GR"/>
        </a:p>
      </dgm:t>
    </dgm:pt>
    <dgm:pt modelId="{B2B2E600-6A8F-410B-9FA6-53853A7372BB}" type="sibTrans" cxnId="{B27A5543-812E-413E-99CA-CDD431C049C9}">
      <dgm:prSet/>
      <dgm:spPr/>
      <dgm:t>
        <a:bodyPr/>
        <a:lstStyle/>
        <a:p>
          <a:endParaRPr lang="el-GR"/>
        </a:p>
      </dgm:t>
    </dgm:pt>
    <dgm:pt modelId="{76FC66EB-A06E-402A-8985-B492FF3EECE6}">
      <dgm:prSet phldrT="[Κείμενο]" custT="1"/>
      <dgm:spPr/>
      <dgm:t>
        <a:bodyPr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24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Πληροφορίες από τον χρήστη</a:t>
          </a:r>
        </a:p>
      </dgm:t>
    </dgm:pt>
    <dgm:pt modelId="{839B954E-DF81-49DE-97B0-5C6B25274E6F}" type="parTrans" cxnId="{C0C2EBC8-E70A-4C10-ACDB-C4E2D9B0BE8B}">
      <dgm:prSet/>
      <dgm:spPr/>
      <dgm:t>
        <a:bodyPr/>
        <a:lstStyle/>
        <a:p>
          <a:endParaRPr lang="el-GR"/>
        </a:p>
      </dgm:t>
    </dgm:pt>
    <dgm:pt modelId="{6CC19FE4-F2B6-439F-ACC3-627C9D4BE7EC}" type="sibTrans" cxnId="{C0C2EBC8-E70A-4C10-ACDB-C4E2D9B0BE8B}">
      <dgm:prSet/>
      <dgm:spPr/>
      <dgm:t>
        <a:bodyPr/>
        <a:lstStyle/>
        <a:p>
          <a:endParaRPr lang="el-GR"/>
        </a:p>
      </dgm:t>
    </dgm:pt>
    <dgm:pt modelId="{408E8631-2746-4AD2-B991-1577CBFEC224}">
      <dgm:prSet phldrT="[Κείμενο]"/>
      <dgm:spPr/>
      <dgm:t>
        <a:bodyPr/>
        <a:lstStyle/>
        <a:p>
          <a:r>
            <a:rPr lang="el-GR" dirty="0"/>
            <a:t>Λειτουργία ανανέωσης </a:t>
          </a:r>
          <a:r>
            <a:rPr lang="en-US" dirty="0"/>
            <a:t>chat</a:t>
          </a:r>
          <a:endParaRPr lang="el-GR" dirty="0"/>
        </a:p>
      </dgm:t>
    </dgm:pt>
    <dgm:pt modelId="{7ED2CA58-FA0B-47E5-A7EB-61DAF9D6EB77}" type="parTrans" cxnId="{66C33E76-733A-4AE0-B003-F5CC90775B5D}">
      <dgm:prSet/>
      <dgm:spPr/>
      <dgm:t>
        <a:bodyPr/>
        <a:lstStyle/>
        <a:p>
          <a:endParaRPr lang="el-GR"/>
        </a:p>
      </dgm:t>
    </dgm:pt>
    <dgm:pt modelId="{B862522F-0AF6-4D01-ABDF-AC2E4D6835BF}" type="sibTrans" cxnId="{66C33E76-733A-4AE0-B003-F5CC90775B5D}">
      <dgm:prSet/>
      <dgm:spPr/>
      <dgm:t>
        <a:bodyPr/>
        <a:lstStyle/>
        <a:p>
          <a:endParaRPr lang="el-GR"/>
        </a:p>
      </dgm:t>
    </dgm:pt>
    <dgm:pt modelId="{06BDC472-1109-4FA1-9A97-3ECBA7481166}">
      <dgm:prSet phldrT="[Κείμενο]" custT="1"/>
      <dgm:spPr/>
      <dgm:t>
        <a:bodyPr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24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Διαγραφή ιστορικού και έναρξη νέου </a:t>
          </a:r>
          <a:r>
            <a:rPr lang="en-US" sz="24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chat</a:t>
          </a:r>
          <a:endParaRPr lang="el-GR" sz="2400" kern="120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gm:t>
    </dgm:pt>
    <dgm:pt modelId="{F87D3292-DAB7-4161-B5D0-D8F031E98CCE}" type="parTrans" cxnId="{AE94E119-C255-42A6-91CF-007F30BF046F}">
      <dgm:prSet/>
      <dgm:spPr/>
      <dgm:t>
        <a:bodyPr/>
        <a:lstStyle/>
        <a:p>
          <a:endParaRPr lang="el-GR"/>
        </a:p>
      </dgm:t>
    </dgm:pt>
    <dgm:pt modelId="{3E42E119-922D-44D3-A630-30BA84DECB0F}" type="sibTrans" cxnId="{AE94E119-C255-42A6-91CF-007F30BF046F}">
      <dgm:prSet/>
      <dgm:spPr/>
      <dgm:t>
        <a:bodyPr/>
        <a:lstStyle/>
        <a:p>
          <a:endParaRPr lang="el-GR"/>
        </a:p>
      </dgm:t>
    </dgm:pt>
    <dgm:pt modelId="{99C5987B-2164-4EB7-B655-C6643787AEC9}" type="pres">
      <dgm:prSet presAssocID="{DD3DEDA4-0D69-474E-972F-DA790233E026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47D7A469-AA9B-4CCA-A6B7-13B35223B4F1}" type="pres">
      <dgm:prSet presAssocID="{DD3DEDA4-0D69-474E-972F-DA790233E026}" presName="cycle" presStyleCnt="0"/>
      <dgm:spPr/>
    </dgm:pt>
    <dgm:pt modelId="{46490B4D-D03E-459D-8E99-99D9F500B978}" type="pres">
      <dgm:prSet presAssocID="{DD3DEDA4-0D69-474E-972F-DA790233E026}" presName="centerShape" presStyleCnt="0"/>
      <dgm:spPr/>
    </dgm:pt>
    <dgm:pt modelId="{ACBA9FA4-123F-49A1-859D-4FE0BEF531C7}" type="pres">
      <dgm:prSet presAssocID="{DD3DEDA4-0D69-474E-972F-DA790233E026}" presName="connSite" presStyleLbl="node1" presStyleIdx="0" presStyleCnt="4"/>
      <dgm:spPr/>
    </dgm:pt>
    <dgm:pt modelId="{6831AFBD-15C3-48CC-BE8F-C16829E48D20}" type="pres">
      <dgm:prSet presAssocID="{DD3DEDA4-0D69-474E-972F-DA790233E026}" presName="visible" presStyleLbl="nod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45000" r="-45000"/>
          </a:stretch>
        </a:blipFill>
      </dgm:spPr>
    </dgm:pt>
    <dgm:pt modelId="{6FAB03D9-9791-48D3-80AD-33DA753E4004}" type="pres">
      <dgm:prSet presAssocID="{5F93A7CE-4466-4A30-8A5B-BDC83F177CDC}" presName="Name25" presStyleLbl="parChTrans1D1" presStyleIdx="0" presStyleCnt="3"/>
      <dgm:spPr/>
    </dgm:pt>
    <dgm:pt modelId="{E69CD0C3-B1E8-444E-8F5F-53FE07821BD6}" type="pres">
      <dgm:prSet presAssocID="{499251C4-FBCE-4A26-844F-DE7E6A684EB1}" presName="node" presStyleCnt="0"/>
      <dgm:spPr/>
    </dgm:pt>
    <dgm:pt modelId="{F1044C3A-630E-4C51-B9BC-6A4EC54EF53A}" type="pres">
      <dgm:prSet presAssocID="{499251C4-FBCE-4A26-844F-DE7E6A684EB1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6539968D-43F9-4655-A641-F8EAB3873097}" type="pres">
      <dgm:prSet presAssocID="{499251C4-FBCE-4A26-844F-DE7E6A684EB1}" presName="childNode" presStyleLbl="revTx" presStyleIdx="0" presStyleCnt="3">
        <dgm:presLayoutVars>
          <dgm:bulletEnabled val="1"/>
        </dgm:presLayoutVars>
      </dgm:prSet>
      <dgm:spPr/>
    </dgm:pt>
    <dgm:pt modelId="{0A77C393-25C5-44F9-8F2B-AFDD6BF6EB5D}" type="pres">
      <dgm:prSet presAssocID="{B48C5F02-192A-4609-AE97-8C86AFCB6AA6}" presName="Name25" presStyleLbl="parChTrans1D1" presStyleIdx="1" presStyleCnt="3"/>
      <dgm:spPr/>
    </dgm:pt>
    <dgm:pt modelId="{3154C798-D6EF-44EE-B24D-8661249EA1B8}" type="pres">
      <dgm:prSet presAssocID="{CFD9ED29-309A-4E50-BA68-FA17396C013E}" presName="node" presStyleCnt="0"/>
      <dgm:spPr/>
    </dgm:pt>
    <dgm:pt modelId="{A5E6C8E7-2E51-4473-95C2-909514E7F8A1}" type="pres">
      <dgm:prSet presAssocID="{CFD9ED29-309A-4E50-BA68-FA17396C013E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D892AA42-05F7-47C7-AC50-8A8AE433E5D5}" type="pres">
      <dgm:prSet presAssocID="{CFD9ED29-309A-4E50-BA68-FA17396C013E}" presName="childNode" presStyleLbl="revTx" presStyleIdx="1" presStyleCnt="3">
        <dgm:presLayoutVars>
          <dgm:bulletEnabled val="1"/>
        </dgm:presLayoutVars>
      </dgm:prSet>
      <dgm:spPr/>
    </dgm:pt>
    <dgm:pt modelId="{AB259E43-159C-426A-8261-90D902965C48}" type="pres">
      <dgm:prSet presAssocID="{7ED2CA58-FA0B-47E5-A7EB-61DAF9D6EB77}" presName="Name25" presStyleLbl="parChTrans1D1" presStyleIdx="2" presStyleCnt="3"/>
      <dgm:spPr/>
    </dgm:pt>
    <dgm:pt modelId="{A3AB5D18-D53A-41F3-BAA6-B58F121BB284}" type="pres">
      <dgm:prSet presAssocID="{408E8631-2746-4AD2-B991-1577CBFEC224}" presName="node" presStyleCnt="0"/>
      <dgm:spPr/>
    </dgm:pt>
    <dgm:pt modelId="{7D4E8A45-3609-41A1-9963-C572EAAE6A40}" type="pres">
      <dgm:prSet presAssocID="{408E8631-2746-4AD2-B991-1577CBFEC224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E2331719-CE68-4894-9171-D1CBB1DE5F8C}" type="pres">
      <dgm:prSet presAssocID="{408E8631-2746-4AD2-B991-1577CBFEC224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F3439708-D278-4A95-B0D0-B3196D6483F5}" type="presOf" srcId="{499251C4-FBCE-4A26-844F-DE7E6A684EB1}" destId="{F1044C3A-630E-4C51-B9BC-6A4EC54EF53A}" srcOrd="0" destOrd="0" presId="urn:microsoft.com/office/officeart/2005/8/layout/radial2"/>
    <dgm:cxn modelId="{1F73910E-7495-4BAE-86EF-A1BE36334F47}" srcId="{DD3DEDA4-0D69-474E-972F-DA790233E026}" destId="{499251C4-FBCE-4A26-844F-DE7E6A684EB1}" srcOrd="0" destOrd="0" parTransId="{5F93A7CE-4466-4A30-8A5B-BDC83F177CDC}" sibTransId="{DA3334A5-9FAC-4FA6-B5D0-ECD34E3FE91A}"/>
    <dgm:cxn modelId="{AE94E119-C255-42A6-91CF-007F30BF046F}" srcId="{408E8631-2746-4AD2-B991-1577CBFEC224}" destId="{06BDC472-1109-4FA1-9A97-3ECBA7481166}" srcOrd="0" destOrd="0" parTransId="{F87D3292-DAB7-4161-B5D0-D8F031E98CCE}" sibTransId="{3E42E119-922D-44D3-A630-30BA84DECB0F}"/>
    <dgm:cxn modelId="{2E11281A-735C-4A7D-BD56-B0BD4219A772}" srcId="{499251C4-FBCE-4A26-844F-DE7E6A684EB1}" destId="{DEA41252-EA51-4764-863D-E1B4786C7A84}" srcOrd="1" destOrd="0" parTransId="{4A043787-9F3E-4A43-BD39-F9AB1D482D98}" sibTransId="{8023BEAC-453E-4505-A354-38720B73B76F}"/>
    <dgm:cxn modelId="{EB4EB85C-38B5-4DDC-B5A7-C9FD54A209DF}" type="presOf" srcId="{76FC66EB-A06E-402A-8985-B492FF3EECE6}" destId="{D892AA42-05F7-47C7-AC50-8A8AE433E5D5}" srcOrd="0" destOrd="0" presId="urn:microsoft.com/office/officeart/2005/8/layout/radial2"/>
    <dgm:cxn modelId="{B27A5543-812E-413E-99CA-CDD431C049C9}" srcId="{DD3DEDA4-0D69-474E-972F-DA790233E026}" destId="{CFD9ED29-309A-4E50-BA68-FA17396C013E}" srcOrd="1" destOrd="0" parTransId="{B48C5F02-192A-4609-AE97-8C86AFCB6AA6}" sibTransId="{B2B2E600-6A8F-410B-9FA6-53853A7372BB}"/>
    <dgm:cxn modelId="{D06F9E73-8250-4C53-95FE-1509326957F5}" type="presOf" srcId="{06BDC472-1109-4FA1-9A97-3ECBA7481166}" destId="{E2331719-CE68-4894-9171-D1CBB1DE5F8C}" srcOrd="0" destOrd="0" presId="urn:microsoft.com/office/officeart/2005/8/layout/radial2"/>
    <dgm:cxn modelId="{36FE7855-C1F2-415A-8726-7BF4AADDC806}" type="presOf" srcId="{B48C5F02-192A-4609-AE97-8C86AFCB6AA6}" destId="{0A77C393-25C5-44F9-8F2B-AFDD6BF6EB5D}" srcOrd="0" destOrd="0" presId="urn:microsoft.com/office/officeart/2005/8/layout/radial2"/>
    <dgm:cxn modelId="{66C33E76-733A-4AE0-B003-F5CC90775B5D}" srcId="{DD3DEDA4-0D69-474E-972F-DA790233E026}" destId="{408E8631-2746-4AD2-B991-1577CBFEC224}" srcOrd="2" destOrd="0" parTransId="{7ED2CA58-FA0B-47E5-A7EB-61DAF9D6EB77}" sibTransId="{B862522F-0AF6-4D01-ABDF-AC2E4D6835BF}"/>
    <dgm:cxn modelId="{B267CE58-87E4-4D1B-A669-5EA562761AEE}" type="presOf" srcId="{408E8631-2746-4AD2-B991-1577CBFEC224}" destId="{7D4E8A45-3609-41A1-9963-C572EAAE6A40}" srcOrd="0" destOrd="0" presId="urn:microsoft.com/office/officeart/2005/8/layout/radial2"/>
    <dgm:cxn modelId="{53269680-6121-433D-ABAD-2B4FFF2412AD}" type="presOf" srcId="{CFD9ED29-309A-4E50-BA68-FA17396C013E}" destId="{A5E6C8E7-2E51-4473-95C2-909514E7F8A1}" srcOrd="0" destOrd="0" presId="urn:microsoft.com/office/officeart/2005/8/layout/radial2"/>
    <dgm:cxn modelId="{1A7C4082-657F-44CF-8565-2EA6F330902E}" type="presOf" srcId="{A00AEACB-EBEA-45A1-8482-550BC88FDEB0}" destId="{6539968D-43F9-4655-A641-F8EAB3873097}" srcOrd="0" destOrd="0" presId="urn:microsoft.com/office/officeart/2005/8/layout/radial2"/>
    <dgm:cxn modelId="{374DC6A3-98D9-4B67-AE72-58F01723625C}" type="presOf" srcId="{DD3DEDA4-0D69-474E-972F-DA790233E026}" destId="{99C5987B-2164-4EB7-B655-C6643787AEC9}" srcOrd="0" destOrd="0" presId="urn:microsoft.com/office/officeart/2005/8/layout/radial2"/>
    <dgm:cxn modelId="{40CC29B0-3603-4AA1-A538-D75A60EB34BA}" type="presOf" srcId="{7ED2CA58-FA0B-47E5-A7EB-61DAF9D6EB77}" destId="{AB259E43-159C-426A-8261-90D902965C48}" srcOrd="0" destOrd="0" presId="urn:microsoft.com/office/officeart/2005/8/layout/radial2"/>
    <dgm:cxn modelId="{C0C2EBC8-E70A-4C10-ACDB-C4E2D9B0BE8B}" srcId="{CFD9ED29-309A-4E50-BA68-FA17396C013E}" destId="{76FC66EB-A06E-402A-8985-B492FF3EECE6}" srcOrd="0" destOrd="0" parTransId="{839B954E-DF81-49DE-97B0-5C6B25274E6F}" sibTransId="{6CC19FE4-F2B6-439F-ACC3-627C9D4BE7EC}"/>
    <dgm:cxn modelId="{B8F10BC9-7A3E-49FA-9B73-055DA0F36C77}" srcId="{499251C4-FBCE-4A26-844F-DE7E6A684EB1}" destId="{A00AEACB-EBEA-45A1-8482-550BC88FDEB0}" srcOrd="0" destOrd="0" parTransId="{8A35F75A-2363-4D2D-923A-9B5B4577A079}" sibTransId="{20050581-74EA-45BB-88BD-8490683383CF}"/>
    <dgm:cxn modelId="{6E0944E1-6356-4D22-BB3C-2EA08EA4029F}" type="presOf" srcId="{5F93A7CE-4466-4A30-8A5B-BDC83F177CDC}" destId="{6FAB03D9-9791-48D3-80AD-33DA753E4004}" srcOrd="0" destOrd="0" presId="urn:microsoft.com/office/officeart/2005/8/layout/radial2"/>
    <dgm:cxn modelId="{439565FE-3A84-4F8A-A6AB-84BB88FBED29}" type="presOf" srcId="{DEA41252-EA51-4764-863D-E1B4786C7A84}" destId="{6539968D-43F9-4655-A641-F8EAB3873097}" srcOrd="0" destOrd="1" presId="urn:microsoft.com/office/officeart/2005/8/layout/radial2"/>
    <dgm:cxn modelId="{BEAAB933-676D-4CD5-8ABA-8BA8AB325747}" type="presParOf" srcId="{99C5987B-2164-4EB7-B655-C6643787AEC9}" destId="{47D7A469-AA9B-4CCA-A6B7-13B35223B4F1}" srcOrd="0" destOrd="0" presId="urn:microsoft.com/office/officeart/2005/8/layout/radial2"/>
    <dgm:cxn modelId="{BAD94B31-9980-48D6-BA90-E8AF1E38AC50}" type="presParOf" srcId="{47D7A469-AA9B-4CCA-A6B7-13B35223B4F1}" destId="{46490B4D-D03E-459D-8E99-99D9F500B978}" srcOrd="0" destOrd="0" presId="urn:microsoft.com/office/officeart/2005/8/layout/radial2"/>
    <dgm:cxn modelId="{BCF8CB62-2FCC-40AF-9291-D4FBFF095E61}" type="presParOf" srcId="{46490B4D-D03E-459D-8E99-99D9F500B978}" destId="{ACBA9FA4-123F-49A1-859D-4FE0BEF531C7}" srcOrd="0" destOrd="0" presId="urn:microsoft.com/office/officeart/2005/8/layout/radial2"/>
    <dgm:cxn modelId="{6B2D49FD-0E9B-42CB-A6CA-455E50B899A3}" type="presParOf" srcId="{46490B4D-D03E-459D-8E99-99D9F500B978}" destId="{6831AFBD-15C3-48CC-BE8F-C16829E48D20}" srcOrd="1" destOrd="0" presId="urn:microsoft.com/office/officeart/2005/8/layout/radial2"/>
    <dgm:cxn modelId="{B79AB9B9-65A3-451C-B093-B6CCA34119AE}" type="presParOf" srcId="{47D7A469-AA9B-4CCA-A6B7-13B35223B4F1}" destId="{6FAB03D9-9791-48D3-80AD-33DA753E4004}" srcOrd="1" destOrd="0" presId="urn:microsoft.com/office/officeart/2005/8/layout/radial2"/>
    <dgm:cxn modelId="{236665C6-B401-41FC-9683-F18F85F669CE}" type="presParOf" srcId="{47D7A469-AA9B-4CCA-A6B7-13B35223B4F1}" destId="{E69CD0C3-B1E8-444E-8F5F-53FE07821BD6}" srcOrd="2" destOrd="0" presId="urn:microsoft.com/office/officeart/2005/8/layout/radial2"/>
    <dgm:cxn modelId="{D6469816-DA77-4739-A2F1-C8A721BDCF88}" type="presParOf" srcId="{E69CD0C3-B1E8-444E-8F5F-53FE07821BD6}" destId="{F1044C3A-630E-4C51-B9BC-6A4EC54EF53A}" srcOrd="0" destOrd="0" presId="urn:microsoft.com/office/officeart/2005/8/layout/radial2"/>
    <dgm:cxn modelId="{E4900391-4BED-4967-BB0A-68ECACF88FD8}" type="presParOf" srcId="{E69CD0C3-B1E8-444E-8F5F-53FE07821BD6}" destId="{6539968D-43F9-4655-A641-F8EAB3873097}" srcOrd="1" destOrd="0" presId="urn:microsoft.com/office/officeart/2005/8/layout/radial2"/>
    <dgm:cxn modelId="{CE581E1C-6C2D-4628-8C86-5301882CE746}" type="presParOf" srcId="{47D7A469-AA9B-4CCA-A6B7-13B35223B4F1}" destId="{0A77C393-25C5-44F9-8F2B-AFDD6BF6EB5D}" srcOrd="3" destOrd="0" presId="urn:microsoft.com/office/officeart/2005/8/layout/radial2"/>
    <dgm:cxn modelId="{1C9C0D4A-AB55-45EA-98E2-547DF81066F4}" type="presParOf" srcId="{47D7A469-AA9B-4CCA-A6B7-13B35223B4F1}" destId="{3154C798-D6EF-44EE-B24D-8661249EA1B8}" srcOrd="4" destOrd="0" presId="urn:microsoft.com/office/officeart/2005/8/layout/radial2"/>
    <dgm:cxn modelId="{9C09E698-F34B-4ED1-ADB2-839812069FDB}" type="presParOf" srcId="{3154C798-D6EF-44EE-B24D-8661249EA1B8}" destId="{A5E6C8E7-2E51-4473-95C2-909514E7F8A1}" srcOrd="0" destOrd="0" presId="urn:microsoft.com/office/officeart/2005/8/layout/radial2"/>
    <dgm:cxn modelId="{8DE03EA0-764D-4195-860C-231930DB7919}" type="presParOf" srcId="{3154C798-D6EF-44EE-B24D-8661249EA1B8}" destId="{D892AA42-05F7-47C7-AC50-8A8AE433E5D5}" srcOrd="1" destOrd="0" presId="urn:microsoft.com/office/officeart/2005/8/layout/radial2"/>
    <dgm:cxn modelId="{ABB31D04-7B28-4AD5-8179-559FC54B9F1B}" type="presParOf" srcId="{47D7A469-AA9B-4CCA-A6B7-13B35223B4F1}" destId="{AB259E43-159C-426A-8261-90D902965C48}" srcOrd="5" destOrd="0" presId="urn:microsoft.com/office/officeart/2005/8/layout/radial2"/>
    <dgm:cxn modelId="{F88E3AF2-FEEF-4AFA-99CB-3772153BD652}" type="presParOf" srcId="{47D7A469-AA9B-4CCA-A6B7-13B35223B4F1}" destId="{A3AB5D18-D53A-41F3-BAA6-B58F121BB284}" srcOrd="6" destOrd="0" presId="urn:microsoft.com/office/officeart/2005/8/layout/radial2"/>
    <dgm:cxn modelId="{0363A62E-6FE1-4175-B3A2-786665F91FD8}" type="presParOf" srcId="{A3AB5D18-D53A-41F3-BAA6-B58F121BB284}" destId="{7D4E8A45-3609-41A1-9963-C572EAAE6A40}" srcOrd="0" destOrd="0" presId="urn:microsoft.com/office/officeart/2005/8/layout/radial2"/>
    <dgm:cxn modelId="{6AFB2C56-A446-4622-AA63-6EC618ED4526}" type="presParOf" srcId="{A3AB5D18-D53A-41F3-BAA6-B58F121BB284}" destId="{E2331719-CE68-4894-9171-D1CBB1DE5F8C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59E43-159C-426A-8261-90D902965C48}">
      <dsp:nvSpPr>
        <dsp:cNvPr id="0" name=""/>
        <dsp:cNvSpPr/>
      </dsp:nvSpPr>
      <dsp:spPr>
        <a:xfrm rot="2562348">
          <a:off x="3182780" y="3924966"/>
          <a:ext cx="846043" cy="51240"/>
        </a:xfrm>
        <a:custGeom>
          <a:avLst/>
          <a:gdLst/>
          <a:ahLst/>
          <a:cxnLst/>
          <a:rect l="0" t="0" r="0" b="0"/>
          <a:pathLst>
            <a:path>
              <a:moveTo>
                <a:pt x="0" y="25620"/>
              </a:moveTo>
              <a:lnTo>
                <a:pt x="846043" y="2562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77C393-25C5-44F9-8F2B-AFDD6BF6EB5D}">
      <dsp:nvSpPr>
        <dsp:cNvPr id="0" name=""/>
        <dsp:cNvSpPr/>
      </dsp:nvSpPr>
      <dsp:spPr>
        <a:xfrm>
          <a:off x="3294946" y="2770131"/>
          <a:ext cx="940784" cy="51240"/>
        </a:xfrm>
        <a:custGeom>
          <a:avLst/>
          <a:gdLst/>
          <a:ahLst/>
          <a:cxnLst/>
          <a:rect l="0" t="0" r="0" b="0"/>
          <a:pathLst>
            <a:path>
              <a:moveTo>
                <a:pt x="0" y="25620"/>
              </a:moveTo>
              <a:lnTo>
                <a:pt x="940784" y="2562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AB03D9-9791-48D3-80AD-33DA753E4004}">
      <dsp:nvSpPr>
        <dsp:cNvPr id="0" name=""/>
        <dsp:cNvSpPr/>
      </dsp:nvSpPr>
      <dsp:spPr>
        <a:xfrm rot="19037652">
          <a:off x="3182780" y="1615296"/>
          <a:ext cx="846043" cy="51240"/>
        </a:xfrm>
        <a:custGeom>
          <a:avLst/>
          <a:gdLst/>
          <a:ahLst/>
          <a:cxnLst/>
          <a:rect l="0" t="0" r="0" b="0"/>
          <a:pathLst>
            <a:path>
              <a:moveTo>
                <a:pt x="0" y="25620"/>
              </a:moveTo>
              <a:lnTo>
                <a:pt x="846043" y="2562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31AFBD-15C3-48CC-BE8F-C16829E48D20}">
      <dsp:nvSpPr>
        <dsp:cNvPr id="0" name=""/>
        <dsp:cNvSpPr/>
      </dsp:nvSpPr>
      <dsp:spPr>
        <a:xfrm>
          <a:off x="1011184" y="1452362"/>
          <a:ext cx="2686779" cy="2686779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45000" r="-4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44C3A-630E-4C51-B9BC-6A4EC54EF53A}">
      <dsp:nvSpPr>
        <dsp:cNvPr id="0" name=""/>
        <dsp:cNvSpPr/>
      </dsp:nvSpPr>
      <dsp:spPr>
        <a:xfrm>
          <a:off x="3702934" y="1295"/>
          <a:ext cx="1612067" cy="1612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Σχεδιασμός που καλύπτει τις απαιτήσεις</a:t>
          </a:r>
        </a:p>
      </dsp:txBody>
      <dsp:txXfrm>
        <a:off x="3939016" y="237377"/>
        <a:ext cx="1139903" cy="1139903"/>
      </dsp:txXfrm>
    </dsp:sp>
    <dsp:sp modelId="{6539968D-43F9-4655-A641-F8EAB3873097}">
      <dsp:nvSpPr>
        <dsp:cNvPr id="0" name=""/>
        <dsp:cNvSpPr/>
      </dsp:nvSpPr>
      <dsp:spPr>
        <a:xfrm>
          <a:off x="5476209" y="1295"/>
          <a:ext cx="2418101" cy="1612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solidFill>
                <a:schemeClr val="bg1"/>
              </a:solidFill>
            </a:rPr>
            <a:t>Frontend / API</a:t>
          </a:r>
          <a:endParaRPr lang="el-GR" sz="2800" kern="1200" dirty="0">
            <a:solidFill>
              <a:schemeClr val="bg1"/>
            </a:solidFill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>
              <a:solidFill>
                <a:schemeClr val="bg1"/>
              </a:solidFill>
            </a:rPr>
            <a:t>Gradio</a:t>
          </a:r>
          <a:endParaRPr lang="el-GR" sz="2800" kern="1200" dirty="0">
            <a:solidFill>
              <a:schemeClr val="bg1"/>
            </a:solidFill>
          </a:endParaRPr>
        </a:p>
      </dsp:txBody>
      <dsp:txXfrm>
        <a:off x="5476209" y="1295"/>
        <a:ext cx="2418101" cy="1612067"/>
      </dsp:txXfrm>
    </dsp:sp>
    <dsp:sp modelId="{A5E6C8E7-2E51-4473-95C2-909514E7F8A1}">
      <dsp:nvSpPr>
        <dsp:cNvPr id="0" name=""/>
        <dsp:cNvSpPr/>
      </dsp:nvSpPr>
      <dsp:spPr>
        <a:xfrm>
          <a:off x="4235731" y="1989718"/>
          <a:ext cx="1612067" cy="1612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Prompts</a:t>
          </a:r>
          <a:endParaRPr lang="el-GR" sz="1700" kern="1200" dirty="0"/>
        </a:p>
      </dsp:txBody>
      <dsp:txXfrm>
        <a:off x="4471813" y="2225800"/>
        <a:ext cx="1139903" cy="1139903"/>
      </dsp:txXfrm>
    </dsp:sp>
    <dsp:sp modelId="{D892AA42-05F7-47C7-AC50-8A8AE433E5D5}">
      <dsp:nvSpPr>
        <dsp:cNvPr id="0" name=""/>
        <dsp:cNvSpPr/>
      </dsp:nvSpPr>
      <dsp:spPr>
        <a:xfrm>
          <a:off x="6009005" y="1989718"/>
          <a:ext cx="2418101" cy="1612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24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Πληροφορίες από τον χρήστη</a:t>
          </a:r>
        </a:p>
      </dsp:txBody>
      <dsp:txXfrm>
        <a:off x="6009005" y="1989718"/>
        <a:ext cx="2418101" cy="1612067"/>
      </dsp:txXfrm>
    </dsp:sp>
    <dsp:sp modelId="{7D4E8A45-3609-41A1-9963-C572EAAE6A40}">
      <dsp:nvSpPr>
        <dsp:cNvPr id="0" name=""/>
        <dsp:cNvSpPr/>
      </dsp:nvSpPr>
      <dsp:spPr>
        <a:xfrm>
          <a:off x="3702934" y="3978140"/>
          <a:ext cx="1612067" cy="1612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Λειτουργία ανανέωσης </a:t>
          </a:r>
          <a:r>
            <a:rPr lang="en-US" sz="1700" kern="1200" dirty="0"/>
            <a:t>chat</a:t>
          </a:r>
          <a:endParaRPr lang="el-GR" sz="1700" kern="1200" dirty="0"/>
        </a:p>
      </dsp:txBody>
      <dsp:txXfrm>
        <a:off x="3939016" y="4214222"/>
        <a:ext cx="1139903" cy="1139903"/>
      </dsp:txXfrm>
    </dsp:sp>
    <dsp:sp modelId="{E2331719-CE68-4894-9171-D1CBB1DE5F8C}">
      <dsp:nvSpPr>
        <dsp:cNvPr id="0" name=""/>
        <dsp:cNvSpPr/>
      </dsp:nvSpPr>
      <dsp:spPr>
        <a:xfrm>
          <a:off x="5476209" y="3978140"/>
          <a:ext cx="2418101" cy="1612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24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Διαγραφή ιστορικού και έναρξη νέου </a:t>
          </a:r>
          <a:r>
            <a:rPr lang="en-US" sz="2400" kern="12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chat</a:t>
          </a:r>
          <a:endParaRPr lang="el-GR" sz="2400" kern="1200" dirty="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</dsp:txBody>
      <dsp:txXfrm>
        <a:off x="5476209" y="3978140"/>
        <a:ext cx="2418101" cy="16120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4D6A1-45B8-4765-9F1E-C53BE9DAE237}" type="datetimeFigureOut">
              <a:rPr lang="el-GR" smtClean="0"/>
              <a:t>25/5/2025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60022-D12F-4427-897D-D47C4A6E584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64781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60022-D12F-4427-897D-D47C4A6E5849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61425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CF57040-AAD5-44F3-AFE2-E2C28B44D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28A3F3A7-BB79-3AD4-146D-436407745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240A46A-7019-C519-93AA-41B8D8929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8020-80DD-4714-8661-757DB7721A6D}" type="datetimeFigureOut">
              <a:rPr lang="el-GR" smtClean="0"/>
              <a:t>25/5/2025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DE933D5-CE06-2B82-697B-0A49BC17B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0592FB5-DF5D-5011-81D0-0E971316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5029-6788-44A6-B7B3-9760D13896A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61475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F0F9709-3EE7-0219-DF67-F60C5260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F1BF3E84-939F-BDE2-906C-A71E9DA16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617ED2B-0571-4B05-1C75-2583BB7DB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8020-80DD-4714-8661-757DB7721A6D}" type="datetimeFigureOut">
              <a:rPr lang="el-GR" smtClean="0"/>
              <a:t>25/5/2025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B9D2A78-7F77-1221-183D-582BB0B2C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1CB2FD0-8BAE-8348-030C-8C7CD7A0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5029-6788-44A6-B7B3-9760D13896A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89462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ED961E9D-9133-16D3-019A-C82E8C80E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5CC9CBEC-74C0-F2D4-EF02-0550B62E5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0FF82FD8-BE96-5BD5-47BE-6AD51319E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8020-80DD-4714-8661-757DB7721A6D}" type="datetimeFigureOut">
              <a:rPr lang="el-GR" smtClean="0"/>
              <a:t>25/5/2025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B54B270-DD23-7409-EC1B-37D9EBAF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416BC9A2-B6F8-F44C-E8CE-5A2EDDF5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5029-6788-44A6-B7B3-9760D13896A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1111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65C9D9A-81A7-496B-C9D3-2058222D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4969236-0CC6-8A10-A812-6BFCD4EB8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27A5C8A-BA15-E413-0ED4-09883DE11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8020-80DD-4714-8661-757DB7721A6D}" type="datetimeFigureOut">
              <a:rPr lang="el-GR" smtClean="0"/>
              <a:t>25/5/2025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A649613-6EE5-0641-1628-DE2364544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4EF9726-EEF3-6F7C-2118-2603D341A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5029-6788-44A6-B7B3-9760D13896A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14482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73D107E-3E3C-F18C-D72B-7BFFF7DE6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F55FF1DD-53BE-ED97-91AE-3A6352EAE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084E5195-2AF9-8BE0-BF27-6ACD4D43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8020-80DD-4714-8661-757DB7721A6D}" type="datetimeFigureOut">
              <a:rPr lang="el-GR" smtClean="0"/>
              <a:t>25/5/2025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58ED519-3292-ED13-36D3-93A04A733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462698D7-BC3D-02C8-C49C-B08BF6C7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5029-6788-44A6-B7B3-9760D13896A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90492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B01881D-F750-E8AC-53E6-989CE94E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41FE36F-066B-E7A9-D9CC-5636208DA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824EB38C-5206-0947-EAC8-DDDE2DD4A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B3068E4-D95B-D45E-5917-C1B4BABB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8020-80DD-4714-8661-757DB7721A6D}" type="datetimeFigureOut">
              <a:rPr lang="el-GR" smtClean="0"/>
              <a:t>25/5/2025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284184EB-E201-FDF9-E878-BF8A4B73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54985E08-5F34-A570-E7DA-159664BF7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5029-6788-44A6-B7B3-9760D13896A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03911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F3D9891-4F22-5024-B654-8ACFA87F4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FDF1A11B-B903-E505-1319-1A367CA22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49EBC25-0E03-9262-B3B6-491AA93B5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5033A901-6F2D-FF70-F08C-8C0C5BA70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C6A08E13-A4A0-F470-F224-78C019E58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3899AFFD-6E5A-D5C5-278D-89B1AE43B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8020-80DD-4714-8661-757DB7721A6D}" type="datetimeFigureOut">
              <a:rPr lang="el-GR" smtClean="0"/>
              <a:t>25/5/2025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DE8CF650-F051-799F-8313-2DB1CC38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B43A5014-8B97-0195-FF54-23D7F5D0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5029-6788-44A6-B7B3-9760D13896A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86638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EE07386-4C10-390D-59E4-D1AB09B67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3AEB9A03-347F-FCF0-83FF-ADE9B5A9B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8020-80DD-4714-8661-757DB7721A6D}" type="datetimeFigureOut">
              <a:rPr lang="el-GR" smtClean="0"/>
              <a:t>25/5/2025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B98CBC61-2EB5-A694-D9B9-BA8B7483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5AFCE5CC-B76C-D15B-C17F-510A09B0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5029-6788-44A6-B7B3-9760D13896A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62370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79325EEB-1280-D4D9-57CF-C1EE8B304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8020-80DD-4714-8661-757DB7721A6D}" type="datetimeFigureOut">
              <a:rPr lang="el-GR" smtClean="0"/>
              <a:t>25/5/2025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9ED66EFE-153C-6657-B790-43507FB7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E4448691-568A-112E-EC98-14DA0EB73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5029-6788-44A6-B7B3-9760D13896A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33122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62B6B40-4980-9801-F5FE-50E7768BF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4F2D13B-8F96-57DD-D887-36044C659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C5474C26-F1AF-5926-289C-9A63C8587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5BD34EA7-CD22-1495-C3DE-8A44B1BB4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8020-80DD-4714-8661-757DB7721A6D}" type="datetimeFigureOut">
              <a:rPr lang="el-GR" smtClean="0"/>
              <a:t>25/5/2025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BB1B7B60-3A53-0686-ABAA-C05FD765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4BBFDB01-AEC2-056A-9169-08EAAC86C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5029-6788-44A6-B7B3-9760D13896A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20389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A717F80-4C94-18D9-90A0-BE8B74542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BF950251-0B39-D61B-628B-4F5814758D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94E133D4-93A6-DF5D-845F-887B72535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1F9D8801-7DBF-691F-7A4A-70CA811E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8020-80DD-4714-8661-757DB7721A6D}" type="datetimeFigureOut">
              <a:rPr lang="el-GR" smtClean="0"/>
              <a:t>25/5/2025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7DF2F011-C31A-CF35-434B-B7339AF2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7B93B21-7105-610C-81E4-A73B790F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5029-6788-44A6-B7B3-9760D13896A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07465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46F56207-B082-13C8-E7F9-C9F754653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54678DC3-4E73-5656-AF8B-E8115692F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ACF90BC1-A620-F76F-3734-8B10B213A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648020-80DD-4714-8661-757DB7721A6D}" type="datetimeFigureOut">
              <a:rPr lang="el-GR" smtClean="0"/>
              <a:t>25/5/2025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2877893-EEB2-7513-55F5-5A12EA4F2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A1A59B5-E604-1C5A-ECC2-FC7FA3400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DE5029-6788-44A6-B7B3-9760D13896A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1613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7BBDAEE1-B2FD-8C31-3ACF-A11BC0BD0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761"/>
            <a:ext cx="9024430" cy="5076242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F1BBF5C7-CA05-DB6D-0355-386C117A7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8161" y="1482961"/>
            <a:ext cx="9144000" cy="2387600"/>
          </a:xfrm>
        </p:spPr>
        <p:txBody>
          <a:bodyPr>
            <a:noAutofit/>
          </a:bodyPr>
          <a:lstStyle/>
          <a:p>
            <a:r>
              <a:rPr lang="en-US" sz="17400" dirty="0">
                <a:solidFill>
                  <a:schemeClr val="tx2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D</a:t>
            </a:r>
            <a:r>
              <a:rPr lang="en-US" sz="7200" dirty="0">
                <a:solidFill>
                  <a:schemeClr val="tx2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igital</a:t>
            </a:r>
            <a:r>
              <a:rPr lang="en-US" sz="7200" dirty="0">
                <a:latin typeface="Brush Script MT" panose="03060802040406070304" pitchFamily="66" charset="0"/>
              </a:rPr>
              <a:t> </a:t>
            </a:r>
            <a:r>
              <a:rPr lang="en-US" sz="12200" dirty="0">
                <a:solidFill>
                  <a:schemeClr val="tx2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H</a:t>
            </a:r>
            <a:r>
              <a:rPr lang="en-US" sz="7200" dirty="0">
                <a:solidFill>
                  <a:schemeClr val="tx2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ero</a:t>
            </a:r>
            <a:endParaRPr lang="el-GR" sz="7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Γραφικό 16" descr="Διαδρομή (δύο καρφίτσες με ένα μονοπάτι) περίγραμμα">
            <a:extLst>
              <a:ext uri="{FF2B5EF4-FFF2-40B4-BE49-F238E27FC236}">
                <a16:creationId xmlns:a16="http://schemas.microsoft.com/office/drawing/2014/main" id="{09FD0476-1411-CE5C-5B61-D645884E4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9713" y="2278033"/>
            <a:ext cx="914400" cy="914400"/>
          </a:xfrm>
          <a:prstGeom prst="rect">
            <a:avLst/>
          </a:prstGeom>
        </p:spPr>
      </p:pic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28585483-2614-AF47-DBCC-E16102E74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36" y="193127"/>
            <a:ext cx="3162300" cy="14478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Μοντέλο 3D 19" descr="C7 Tuner Orange Wheel">
                <a:extLst>
                  <a:ext uri="{FF2B5EF4-FFF2-40B4-BE49-F238E27FC236}">
                    <a16:creationId xmlns:a16="http://schemas.microsoft.com/office/drawing/2014/main" id="{D246342E-03A1-47A6-18A4-C81118457C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4445511"/>
                  </p:ext>
                </p:extLst>
              </p:nvPr>
            </p:nvGraphicFramePr>
            <p:xfrm>
              <a:off x="6478955" y="4379662"/>
              <a:ext cx="1648882" cy="160072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48882" cy="1600723"/>
                    </a:xfrm>
                    <a:prstGeom prst="rect">
                      <a:avLst/>
                    </a:prstGeom>
                  </am3d:spPr>
                  <am3d:camera>
                    <am3d:pos x="0" y="0" z="680220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882613" d="1000000"/>
                    <am3d:preTrans dx="-48781082" dy="-344" dz="68553876"/>
                    <am3d:scale>
                      <am3d:sx n="1000000" d="1000000"/>
                      <am3d:sy n="1000000" d="1000000"/>
                      <am3d:sz n="1000000" d="1000000"/>
                    </am3d:scale>
                    <am3d:rot ax="6115333" ay="4979912" az="612053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2957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Μοντέλο 3D 19" descr="C7 Tuner Orange Wheel">
                <a:extLst>
                  <a:ext uri="{FF2B5EF4-FFF2-40B4-BE49-F238E27FC236}">
                    <a16:creationId xmlns:a16="http://schemas.microsoft.com/office/drawing/2014/main" id="{D246342E-03A1-47A6-18A4-C81118457C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78955" y="4379662"/>
                <a:ext cx="1648882" cy="1600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Μοντέλο 3D 20" descr="C7 Tuner Orange Wheel">
                <a:extLst>
                  <a:ext uri="{FF2B5EF4-FFF2-40B4-BE49-F238E27FC236}">
                    <a16:creationId xmlns:a16="http://schemas.microsoft.com/office/drawing/2014/main" id="{BF0C0035-042E-DF9F-FF34-7A4A65D708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6442008"/>
                  </p:ext>
                </p:extLst>
              </p:nvPr>
            </p:nvGraphicFramePr>
            <p:xfrm>
              <a:off x="1279175" y="4395811"/>
              <a:ext cx="1648882" cy="160072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48882" cy="1600723"/>
                    </a:xfrm>
                    <a:prstGeom prst="rect">
                      <a:avLst/>
                    </a:prstGeom>
                  </am3d:spPr>
                  <am3d:camera>
                    <am3d:pos x="0" y="0" z="680220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882613" d="1000000"/>
                    <am3d:preTrans dx="-48781082" dy="-344" dz="68553876"/>
                    <am3d:scale>
                      <am3d:sx n="1000000" d="1000000"/>
                      <am3d:sy n="1000000" d="1000000"/>
                      <am3d:sz n="1000000" d="1000000"/>
                    </am3d:scale>
                    <am3d:rot ax="6115333" ay="4979912" az="612053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2957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Μοντέλο 3D 20" descr="C7 Tuner Orange Wheel">
                <a:extLst>
                  <a:ext uri="{FF2B5EF4-FFF2-40B4-BE49-F238E27FC236}">
                    <a16:creationId xmlns:a16="http://schemas.microsoft.com/office/drawing/2014/main" id="{BF0C0035-042E-DF9F-FF34-7A4A65D708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9175" y="4395811"/>
                <a:ext cx="1648882" cy="160072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3B10410-8A59-F5D8-6198-EA7D9D72EA73}"/>
              </a:ext>
            </a:extLst>
          </p:cNvPr>
          <p:cNvSpPr txBox="1"/>
          <p:nvPr/>
        </p:nvSpPr>
        <p:spPr>
          <a:xfrm>
            <a:off x="9130953" y="3244334"/>
            <a:ext cx="267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by MINDSCRIPT</a:t>
            </a:r>
            <a:endParaRPr lang="el-GR" dirty="0">
              <a:solidFill>
                <a:schemeClr val="tx2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34667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B9590-8F7C-6963-23EE-13A063082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96B3620-E73A-61DC-1A5C-2F7D134F0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105" y="-457199"/>
            <a:ext cx="6526095" cy="1771639"/>
          </a:xfrm>
        </p:spPr>
        <p:txBody>
          <a:bodyPr>
            <a:normAutofit/>
          </a:bodyPr>
          <a:lstStyle/>
          <a:p>
            <a:r>
              <a:rPr lang="el-GR" sz="4400" b="1" dirty="0"/>
              <a:t>Υλοποίηση </a:t>
            </a:r>
            <a:r>
              <a:rPr lang="en-US" sz="4400" dirty="0"/>
              <a:t>chatbot</a:t>
            </a:r>
            <a:endParaRPr lang="el-GR" sz="4400" dirty="0"/>
          </a:p>
        </p:txBody>
      </p:sp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8686CD84-E061-C8FC-D0B1-D6824C0DD7F2}"/>
              </a:ext>
            </a:extLst>
          </p:cNvPr>
          <p:cNvCxnSpPr>
            <a:cxnSpLocks/>
          </p:cNvCxnSpPr>
          <p:nvPr/>
        </p:nvCxnSpPr>
        <p:spPr>
          <a:xfrm>
            <a:off x="0" y="605003"/>
            <a:ext cx="56769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4CE745-825C-4B94-F501-37B602552CE8}"/>
              </a:ext>
            </a:extLst>
          </p:cNvPr>
          <p:cNvSpPr txBox="1"/>
          <p:nvPr/>
        </p:nvSpPr>
        <p:spPr>
          <a:xfrm>
            <a:off x="881313" y="527802"/>
            <a:ext cx="1957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800" dirty="0">
                <a:latin typeface="+mj-lt"/>
                <a:ea typeface="+mj-ea"/>
                <a:cs typeface="+mj-cs"/>
              </a:rPr>
              <a:t>0</a:t>
            </a:r>
            <a:r>
              <a:rPr lang="en-US" sz="4800" dirty="0">
                <a:latin typeface="+mj-lt"/>
                <a:ea typeface="+mj-ea"/>
                <a:cs typeface="+mj-cs"/>
              </a:rPr>
              <a:t>3</a:t>
            </a:r>
            <a:endParaRPr lang="el-GR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00411-3D75-7CCD-C621-894A73A26305}"/>
              </a:ext>
            </a:extLst>
          </p:cNvPr>
          <p:cNvSpPr txBox="1"/>
          <p:nvPr/>
        </p:nvSpPr>
        <p:spPr>
          <a:xfrm>
            <a:off x="2709698" y="2421001"/>
            <a:ext cx="76094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/>
              <a:t>Χειρισμός Ερωτήσεων</a:t>
            </a:r>
          </a:p>
          <a:p>
            <a:pPr marL="742950" indent="-742950">
              <a:buAutoNum type="arabicPeriod"/>
            </a:pPr>
            <a:r>
              <a:rPr lang="el-GR" sz="2000" dirty="0"/>
              <a:t>Να κρίνει την απάτη /να ενημερώνει τον πελάτη ότι θα συνδεθεί με έναν εκπρόσωπο για λεπτομερή καταγραφή  </a:t>
            </a:r>
          </a:p>
          <a:p>
            <a:pPr marL="742950" indent="-742950">
              <a:buAutoNum type="arabicPeriod"/>
            </a:pPr>
            <a:r>
              <a:rPr lang="el-GR" sz="2000" dirty="0"/>
              <a:t>Παροχή συγκεκριμένης, ευγενικής αλλά σταθερής άρνησης σε περιπτώσεις εκτός πεδίου εφαρμογής</a:t>
            </a:r>
          </a:p>
        </p:txBody>
      </p:sp>
      <p:sp>
        <p:nvSpPr>
          <p:cNvPr id="3" name="Οβάλ 2">
            <a:extLst>
              <a:ext uri="{FF2B5EF4-FFF2-40B4-BE49-F238E27FC236}">
                <a16:creationId xmlns:a16="http://schemas.microsoft.com/office/drawing/2014/main" id="{5D36F92F-D3F9-2BC7-5DC6-E2E66963AB9B}"/>
              </a:ext>
            </a:extLst>
          </p:cNvPr>
          <p:cNvSpPr/>
          <p:nvPr/>
        </p:nvSpPr>
        <p:spPr>
          <a:xfrm>
            <a:off x="8236488" y="4052217"/>
            <a:ext cx="4471136" cy="396434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Οβάλ 3">
            <a:extLst>
              <a:ext uri="{FF2B5EF4-FFF2-40B4-BE49-F238E27FC236}">
                <a16:creationId xmlns:a16="http://schemas.microsoft.com/office/drawing/2014/main" id="{CE2EDF43-C5AF-BCE4-B400-AD5B26964D11}"/>
              </a:ext>
            </a:extLst>
          </p:cNvPr>
          <p:cNvSpPr/>
          <p:nvPr/>
        </p:nvSpPr>
        <p:spPr>
          <a:xfrm>
            <a:off x="7315200" y="5114419"/>
            <a:ext cx="2231571" cy="2039386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2193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F4A1D3-9490-3182-370F-3AD27D7E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B7F62E4-EC5A-D9E0-80F9-EC7DFC78F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3769" y="595981"/>
            <a:ext cx="8507295" cy="2366285"/>
          </a:xfrm>
        </p:spPr>
        <p:txBody>
          <a:bodyPr>
            <a:normAutofit/>
          </a:bodyPr>
          <a:lstStyle/>
          <a:p>
            <a:r>
              <a:rPr lang="el-GR" b="1" dirty="0"/>
              <a:t>Σύνοψη </a:t>
            </a:r>
            <a:r>
              <a:rPr lang="el-GR" dirty="0"/>
              <a:t>υπόθεσης</a:t>
            </a:r>
          </a:p>
        </p:txBody>
      </p:sp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2C4F656A-6CC7-75FD-E5F8-02AFADBC2D5E}"/>
              </a:ext>
            </a:extLst>
          </p:cNvPr>
          <p:cNvCxnSpPr>
            <a:cxnSpLocks/>
          </p:cNvCxnSpPr>
          <p:nvPr/>
        </p:nvCxnSpPr>
        <p:spPr>
          <a:xfrm>
            <a:off x="0" y="2695073"/>
            <a:ext cx="59173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9ABB33-890C-E92E-F26B-343B2B611645}"/>
              </a:ext>
            </a:extLst>
          </p:cNvPr>
          <p:cNvSpPr txBox="1"/>
          <p:nvPr/>
        </p:nvSpPr>
        <p:spPr>
          <a:xfrm>
            <a:off x="5917324" y="870045"/>
            <a:ext cx="1957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7200" dirty="0">
                <a:latin typeface="+mj-lt"/>
                <a:ea typeface="+mj-ea"/>
                <a:cs typeface="+mj-cs"/>
              </a:rPr>
              <a:t>04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56E72E6D-0DCA-AC60-70DC-481BDBA1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5073"/>
            <a:ext cx="3472543" cy="41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4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AD7AFA-08FD-A1BC-5E14-4B0F8136C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DCD6153-637B-17E0-94E1-883668D85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872" y="-770364"/>
            <a:ext cx="8507295" cy="2366285"/>
          </a:xfrm>
        </p:spPr>
        <p:txBody>
          <a:bodyPr>
            <a:normAutofit/>
          </a:bodyPr>
          <a:lstStyle/>
          <a:p>
            <a:r>
              <a:rPr lang="el-GR" sz="4800" b="1" dirty="0"/>
              <a:t>Σύνοψη </a:t>
            </a:r>
            <a:r>
              <a:rPr lang="el-GR" sz="4800" dirty="0"/>
              <a:t>υπόθεσης</a:t>
            </a:r>
          </a:p>
        </p:txBody>
      </p:sp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B598A504-DF04-4B07-0FCB-0671E689D75F}"/>
              </a:ext>
            </a:extLst>
          </p:cNvPr>
          <p:cNvCxnSpPr>
            <a:cxnSpLocks/>
          </p:cNvCxnSpPr>
          <p:nvPr/>
        </p:nvCxnSpPr>
        <p:spPr>
          <a:xfrm>
            <a:off x="0" y="782190"/>
            <a:ext cx="59173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2B58DC-4D53-4E13-FD5A-FB182061C624}"/>
              </a:ext>
            </a:extLst>
          </p:cNvPr>
          <p:cNvSpPr txBox="1"/>
          <p:nvPr/>
        </p:nvSpPr>
        <p:spPr>
          <a:xfrm>
            <a:off x="1147683" y="725141"/>
            <a:ext cx="1355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5400" dirty="0">
                <a:latin typeface="+mj-lt"/>
                <a:ea typeface="+mj-ea"/>
                <a:cs typeface="+mj-cs"/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9AA39-1C98-F0C4-E392-4BC26EC08834}"/>
              </a:ext>
            </a:extLst>
          </p:cNvPr>
          <p:cNvSpPr txBox="1"/>
          <p:nvPr/>
        </p:nvSpPr>
        <p:spPr>
          <a:xfrm>
            <a:off x="3405352" y="2714096"/>
            <a:ext cx="58122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Περιλαμβάνει: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2800" dirty="0"/>
              <a:t>Ποιότητα επικοινωνίας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2800" dirty="0"/>
              <a:t>Ετικέτες/ Σύντομη περίληψη</a:t>
            </a:r>
          </a:p>
        </p:txBody>
      </p:sp>
      <p:sp>
        <p:nvSpPr>
          <p:cNvPr id="6" name="Οβάλ 5">
            <a:extLst>
              <a:ext uri="{FF2B5EF4-FFF2-40B4-BE49-F238E27FC236}">
                <a16:creationId xmlns:a16="http://schemas.microsoft.com/office/drawing/2014/main" id="{21E78C4C-2A4E-06BF-F3C0-DA68B00A3437}"/>
              </a:ext>
            </a:extLst>
          </p:cNvPr>
          <p:cNvSpPr/>
          <p:nvPr/>
        </p:nvSpPr>
        <p:spPr>
          <a:xfrm>
            <a:off x="-983635" y="4026167"/>
            <a:ext cx="2462516" cy="247995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Οβάλ 6">
            <a:extLst>
              <a:ext uri="{FF2B5EF4-FFF2-40B4-BE49-F238E27FC236}">
                <a16:creationId xmlns:a16="http://schemas.microsoft.com/office/drawing/2014/main" id="{BE6331DF-4605-6833-93C6-3C24D712B151}"/>
              </a:ext>
            </a:extLst>
          </p:cNvPr>
          <p:cNvSpPr/>
          <p:nvPr/>
        </p:nvSpPr>
        <p:spPr>
          <a:xfrm>
            <a:off x="-234473" y="5408477"/>
            <a:ext cx="2231571" cy="2039386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8" name="Οβάλ 7">
            <a:extLst>
              <a:ext uri="{FF2B5EF4-FFF2-40B4-BE49-F238E27FC236}">
                <a16:creationId xmlns:a16="http://schemas.microsoft.com/office/drawing/2014/main" id="{C33443A1-41A6-E243-DBFE-0E9B6D917E2A}"/>
              </a:ext>
            </a:extLst>
          </p:cNvPr>
          <p:cNvSpPr/>
          <p:nvPr/>
        </p:nvSpPr>
        <p:spPr>
          <a:xfrm>
            <a:off x="10171637" y="-457199"/>
            <a:ext cx="2462516" cy="247995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Οβάλ 8">
            <a:extLst>
              <a:ext uri="{FF2B5EF4-FFF2-40B4-BE49-F238E27FC236}">
                <a16:creationId xmlns:a16="http://schemas.microsoft.com/office/drawing/2014/main" id="{3CBF3B6B-00D6-46F2-2207-B56E44DBA8AB}"/>
              </a:ext>
            </a:extLst>
          </p:cNvPr>
          <p:cNvSpPr/>
          <p:nvPr/>
        </p:nvSpPr>
        <p:spPr>
          <a:xfrm>
            <a:off x="10948683" y="1144907"/>
            <a:ext cx="2231571" cy="2039386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72157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B26290-3E53-2987-66CA-28D942698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369709A-318B-951C-A789-43FE3615D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4679" y="617002"/>
            <a:ext cx="8507295" cy="2366285"/>
          </a:xfrm>
        </p:spPr>
        <p:txBody>
          <a:bodyPr>
            <a:normAutofit/>
          </a:bodyPr>
          <a:lstStyle/>
          <a:p>
            <a:r>
              <a:rPr lang="el-GR" b="1" dirty="0"/>
              <a:t>Τεχνικά </a:t>
            </a:r>
            <a:r>
              <a:rPr lang="el-GR" dirty="0"/>
              <a:t>χαρακτηριστικά</a:t>
            </a:r>
          </a:p>
        </p:txBody>
      </p:sp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CF82AE96-9F0B-CD28-6DC3-F21BD5E62404}"/>
              </a:ext>
            </a:extLst>
          </p:cNvPr>
          <p:cNvCxnSpPr>
            <a:cxnSpLocks/>
          </p:cNvCxnSpPr>
          <p:nvPr/>
        </p:nvCxnSpPr>
        <p:spPr>
          <a:xfrm>
            <a:off x="0" y="2695073"/>
            <a:ext cx="459302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DE57F8-879A-519F-713C-269FBD2ADBDD}"/>
              </a:ext>
            </a:extLst>
          </p:cNvPr>
          <p:cNvSpPr txBox="1"/>
          <p:nvPr/>
        </p:nvSpPr>
        <p:spPr>
          <a:xfrm>
            <a:off x="4593021" y="933107"/>
            <a:ext cx="1957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7200" dirty="0">
                <a:latin typeface="+mj-lt"/>
                <a:ea typeface="+mj-ea"/>
                <a:cs typeface="+mj-cs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044517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0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lama 2: The Next Revolution in AI Language Models - viso.ai">
            <a:extLst>
              <a:ext uri="{FF2B5EF4-FFF2-40B4-BE49-F238E27FC236}">
                <a16:creationId xmlns:a16="http://schemas.microsoft.com/office/drawing/2014/main" id="{42384EE0-FED2-20E3-6515-079F2580D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Ομάδα 15">
            <a:extLst>
              <a:ext uri="{FF2B5EF4-FFF2-40B4-BE49-F238E27FC236}">
                <a16:creationId xmlns:a16="http://schemas.microsoft.com/office/drawing/2014/main" id="{02E61E30-1479-2C10-6251-90E652DA2362}"/>
              </a:ext>
            </a:extLst>
          </p:cNvPr>
          <p:cNvGrpSpPr/>
          <p:nvPr/>
        </p:nvGrpSpPr>
        <p:grpSpPr>
          <a:xfrm>
            <a:off x="8847303" y="104502"/>
            <a:ext cx="2293666" cy="2285969"/>
            <a:chOff x="9204651" y="578069"/>
            <a:chExt cx="2293666" cy="2285969"/>
          </a:xfrm>
        </p:grpSpPr>
        <p:grpSp>
          <p:nvGrpSpPr>
            <p:cNvPr id="5" name="Ομάδα 4">
              <a:extLst>
                <a:ext uri="{FF2B5EF4-FFF2-40B4-BE49-F238E27FC236}">
                  <a16:creationId xmlns:a16="http://schemas.microsoft.com/office/drawing/2014/main" id="{28CFCCA8-7CB8-200B-DC65-5274114342FF}"/>
                </a:ext>
              </a:extLst>
            </p:cNvPr>
            <p:cNvGrpSpPr/>
            <p:nvPr/>
          </p:nvGrpSpPr>
          <p:grpSpPr>
            <a:xfrm>
              <a:off x="9204651" y="578069"/>
              <a:ext cx="2293666" cy="2285969"/>
              <a:chOff x="9204651" y="578069"/>
              <a:chExt cx="2293666" cy="2285969"/>
            </a:xfrm>
          </p:grpSpPr>
          <p:sp>
            <p:nvSpPr>
              <p:cNvPr id="2" name="Οβάλ 1">
                <a:extLst>
                  <a:ext uri="{FF2B5EF4-FFF2-40B4-BE49-F238E27FC236}">
                    <a16:creationId xmlns:a16="http://schemas.microsoft.com/office/drawing/2014/main" id="{BED0C088-5034-A5EB-94C0-F92BA2AFC5A2}"/>
                  </a:ext>
                </a:extLst>
              </p:cNvPr>
              <p:cNvSpPr/>
              <p:nvPr/>
            </p:nvSpPr>
            <p:spPr>
              <a:xfrm>
                <a:off x="9385738" y="578069"/>
                <a:ext cx="2112579" cy="2007476"/>
              </a:xfrm>
              <a:prstGeom prst="ellipse">
                <a:avLst/>
              </a:prstGeom>
              <a:ln>
                <a:noFill/>
              </a:ln>
              <a:effectLst>
                <a:glow rad="571500">
                  <a:schemeClr val="accent1">
                    <a:alpha val="48000"/>
                  </a:schemeClr>
                </a:glow>
              </a:effectLst>
              <a:scene3d>
                <a:camera prst="orthographicFront"/>
                <a:lightRig rig="threePt" dir="t"/>
              </a:scene3d>
              <a:sp3d prstMaterial="translucentPowder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3" name="Οβάλ 2">
                <a:extLst>
                  <a:ext uri="{FF2B5EF4-FFF2-40B4-BE49-F238E27FC236}">
                    <a16:creationId xmlns:a16="http://schemas.microsoft.com/office/drawing/2014/main" id="{52D17D35-2CA7-E1E9-72CE-6BC739433EEA}"/>
                  </a:ext>
                </a:extLst>
              </p:cNvPr>
              <p:cNvSpPr/>
              <p:nvPr/>
            </p:nvSpPr>
            <p:spPr>
              <a:xfrm>
                <a:off x="9204651" y="1936377"/>
                <a:ext cx="907537" cy="812326"/>
              </a:xfrm>
              <a:prstGeom prst="ellipse">
                <a:avLst/>
              </a:prstGeom>
              <a:ln>
                <a:noFill/>
              </a:ln>
              <a:effectLst>
                <a:glow rad="571500">
                  <a:schemeClr val="accent1">
                    <a:alpha val="48000"/>
                  </a:schemeClr>
                </a:glow>
              </a:effectLst>
              <a:scene3d>
                <a:camera prst="orthographicFront"/>
                <a:lightRig rig="threePt" dir="t"/>
              </a:scene3d>
              <a:sp3d prstMaterial="translucentPowder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4" name="Οβάλ 3">
                <a:extLst>
                  <a:ext uri="{FF2B5EF4-FFF2-40B4-BE49-F238E27FC236}">
                    <a16:creationId xmlns:a16="http://schemas.microsoft.com/office/drawing/2014/main" id="{98B604D3-0AEC-624A-A15A-0AF387C0E711}"/>
                  </a:ext>
                </a:extLst>
              </p:cNvPr>
              <p:cNvSpPr/>
              <p:nvPr/>
            </p:nvSpPr>
            <p:spPr>
              <a:xfrm>
                <a:off x="9822225" y="2307051"/>
                <a:ext cx="636803" cy="556987"/>
              </a:xfrm>
              <a:prstGeom prst="ellipse">
                <a:avLst/>
              </a:prstGeom>
              <a:ln>
                <a:noFill/>
              </a:ln>
              <a:effectLst>
                <a:glow rad="571500">
                  <a:schemeClr val="accent1">
                    <a:alpha val="48000"/>
                  </a:schemeClr>
                </a:glow>
              </a:effectLst>
              <a:scene3d>
                <a:camera prst="orthographicFront"/>
                <a:lightRig rig="threePt" dir="t"/>
              </a:scene3d>
              <a:sp3d prstMaterial="translucentPowder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1E565E-6CE4-AC9F-D9EC-0252300C6E5B}"/>
                </a:ext>
              </a:extLst>
            </p:cNvPr>
            <p:cNvSpPr txBox="1"/>
            <p:nvPr/>
          </p:nvSpPr>
          <p:spPr>
            <a:xfrm>
              <a:off x="9822225" y="982270"/>
              <a:ext cx="1376979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800" dirty="0" err="1">
                  <a:solidFill>
                    <a:schemeClr val="bg1"/>
                  </a:solidFill>
                  <a:latin typeface="Amasis MT Pro Medium" panose="02040604050005020304" pitchFamily="18" charset="0"/>
                </a:rPr>
                <a:t>Llama</a:t>
              </a:r>
              <a:r>
                <a:rPr lang="fr-FR" sz="2800" dirty="0">
                  <a:solidFill>
                    <a:schemeClr val="bg1"/>
                  </a:solidFill>
                  <a:latin typeface="Amasis MT Pro Medium" panose="02040604050005020304" pitchFamily="18" charset="0"/>
                </a:rPr>
                <a:t> 3.1 8b</a:t>
              </a:r>
              <a:endParaRPr lang="el-GR" sz="2800" dirty="0">
                <a:solidFill>
                  <a:schemeClr val="bg1"/>
                </a:solidFill>
                <a:latin typeface="Amasis MT Pro Medium" panose="02040604050005020304" pitchFamily="18" charset="0"/>
              </a:endParaRPr>
            </a:p>
          </p:txBody>
        </p:sp>
      </p:grpSp>
      <p:grpSp>
        <p:nvGrpSpPr>
          <p:cNvPr id="17" name="Ομάδα 16">
            <a:extLst>
              <a:ext uri="{FF2B5EF4-FFF2-40B4-BE49-F238E27FC236}">
                <a16:creationId xmlns:a16="http://schemas.microsoft.com/office/drawing/2014/main" id="{5FA40BE7-5A8D-073C-081F-4571C666C7EC}"/>
              </a:ext>
            </a:extLst>
          </p:cNvPr>
          <p:cNvGrpSpPr/>
          <p:nvPr/>
        </p:nvGrpSpPr>
        <p:grpSpPr>
          <a:xfrm>
            <a:off x="498813" y="1936377"/>
            <a:ext cx="2293666" cy="2170634"/>
            <a:chOff x="649420" y="3618432"/>
            <a:chExt cx="2293666" cy="2170634"/>
          </a:xfrm>
        </p:grpSpPr>
        <p:grpSp>
          <p:nvGrpSpPr>
            <p:cNvPr id="6" name="Ομάδα 5">
              <a:extLst>
                <a:ext uri="{FF2B5EF4-FFF2-40B4-BE49-F238E27FC236}">
                  <a16:creationId xmlns:a16="http://schemas.microsoft.com/office/drawing/2014/main" id="{C183D596-0C7B-7E34-69A5-7CEC1E749A10}"/>
                </a:ext>
              </a:extLst>
            </p:cNvPr>
            <p:cNvGrpSpPr/>
            <p:nvPr/>
          </p:nvGrpSpPr>
          <p:grpSpPr>
            <a:xfrm rot="11030362">
              <a:off x="649420" y="3618432"/>
              <a:ext cx="2293666" cy="2170634"/>
              <a:chOff x="9204651" y="578069"/>
              <a:chExt cx="2293666" cy="2170634"/>
            </a:xfrm>
          </p:grpSpPr>
          <p:sp>
            <p:nvSpPr>
              <p:cNvPr id="7" name="Οβάλ 6">
                <a:extLst>
                  <a:ext uri="{FF2B5EF4-FFF2-40B4-BE49-F238E27FC236}">
                    <a16:creationId xmlns:a16="http://schemas.microsoft.com/office/drawing/2014/main" id="{B079AF32-FCA5-6FA0-9E22-13340A69F2E3}"/>
                  </a:ext>
                </a:extLst>
              </p:cNvPr>
              <p:cNvSpPr/>
              <p:nvPr/>
            </p:nvSpPr>
            <p:spPr>
              <a:xfrm>
                <a:off x="9385738" y="578069"/>
                <a:ext cx="2112579" cy="2007476"/>
              </a:xfrm>
              <a:prstGeom prst="ellipse">
                <a:avLst/>
              </a:prstGeom>
              <a:ln>
                <a:noFill/>
              </a:ln>
              <a:effectLst>
                <a:glow rad="571500">
                  <a:schemeClr val="accent1">
                    <a:alpha val="48000"/>
                  </a:schemeClr>
                </a:glow>
              </a:effectLst>
              <a:scene3d>
                <a:camera prst="orthographicFront"/>
                <a:lightRig rig="threePt" dir="t"/>
              </a:scene3d>
              <a:sp3d prstMaterial="translucentPowder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8" name="Οβάλ 7">
                <a:extLst>
                  <a:ext uri="{FF2B5EF4-FFF2-40B4-BE49-F238E27FC236}">
                    <a16:creationId xmlns:a16="http://schemas.microsoft.com/office/drawing/2014/main" id="{876D6061-167C-BC3C-4209-B928B828FC25}"/>
                  </a:ext>
                </a:extLst>
              </p:cNvPr>
              <p:cNvSpPr/>
              <p:nvPr/>
            </p:nvSpPr>
            <p:spPr>
              <a:xfrm>
                <a:off x="9204651" y="1936377"/>
                <a:ext cx="907537" cy="812326"/>
              </a:xfrm>
              <a:prstGeom prst="ellipse">
                <a:avLst/>
              </a:prstGeom>
              <a:ln>
                <a:noFill/>
              </a:ln>
              <a:effectLst>
                <a:glow rad="571500">
                  <a:schemeClr val="accent1">
                    <a:alpha val="48000"/>
                  </a:schemeClr>
                </a:glow>
              </a:effectLst>
              <a:scene3d>
                <a:camera prst="orthographicFront"/>
                <a:lightRig rig="threePt" dir="t"/>
              </a:scene3d>
              <a:sp3d prstMaterial="translucentPowder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C89840-881B-A207-08DD-AE441BF40783}"/>
                </a:ext>
              </a:extLst>
            </p:cNvPr>
            <p:cNvSpPr txBox="1"/>
            <p:nvPr/>
          </p:nvSpPr>
          <p:spPr>
            <a:xfrm>
              <a:off x="771232" y="4173967"/>
              <a:ext cx="163848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dirty="0">
                  <a:solidFill>
                    <a:schemeClr val="bg1"/>
                  </a:solidFill>
                  <a:latin typeface="Amasis MT Pro Medium" panose="02040604050005020304" pitchFamily="18" charset="0"/>
                </a:rPr>
                <a:t>Prompts</a:t>
              </a:r>
              <a:r>
                <a:rPr lang="en-US" sz="2800" dirty="0">
                  <a:solidFill>
                    <a:schemeClr val="bg1"/>
                  </a:solidFill>
                  <a:latin typeface="Amasis MT Pro Medium" panose="02040604050005020304" pitchFamily="18" charset="0"/>
                </a:rPr>
                <a:t> </a:t>
              </a:r>
              <a:r>
                <a:rPr lang="el-GR" sz="2800" dirty="0">
                  <a:solidFill>
                    <a:schemeClr val="bg1"/>
                  </a:solidFill>
                  <a:latin typeface="Amasis MT Pro Medium" panose="02040604050005020304" pitchFamily="18" charset="0"/>
                </a:rPr>
                <a:t>στα αγγλικά</a:t>
              </a:r>
            </a:p>
          </p:txBody>
        </p:sp>
      </p:grpSp>
      <p:grpSp>
        <p:nvGrpSpPr>
          <p:cNvPr id="19" name="Ομάδα 18">
            <a:extLst>
              <a:ext uri="{FF2B5EF4-FFF2-40B4-BE49-F238E27FC236}">
                <a16:creationId xmlns:a16="http://schemas.microsoft.com/office/drawing/2014/main" id="{C95106A0-EDA1-8026-38D3-614E0C032D75}"/>
              </a:ext>
            </a:extLst>
          </p:cNvPr>
          <p:cNvGrpSpPr/>
          <p:nvPr/>
        </p:nvGrpSpPr>
        <p:grpSpPr>
          <a:xfrm>
            <a:off x="8012842" y="4467530"/>
            <a:ext cx="2224204" cy="2247092"/>
            <a:chOff x="8040787" y="4582865"/>
            <a:chExt cx="2224204" cy="2247092"/>
          </a:xfrm>
        </p:grpSpPr>
        <p:grpSp>
          <p:nvGrpSpPr>
            <p:cNvPr id="12" name="Ομάδα 11">
              <a:extLst>
                <a:ext uri="{FF2B5EF4-FFF2-40B4-BE49-F238E27FC236}">
                  <a16:creationId xmlns:a16="http://schemas.microsoft.com/office/drawing/2014/main" id="{485EA76C-FA22-B9E3-706A-7A86CEB65721}"/>
                </a:ext>
              </a:extLst>
            </p:cNvPr>
            <p:cNvGrpSpPr/>
            <p:nvPr/>
          </p:nvGrpSpPr>
          <p:grpSpPr>
            <a:xfrm>
              <a:off x="8040787" y="4582865"/>
              <a:ext cx="2224204" cy="2247092"/>
              <a:chOff x="8398135" y="1458124"/>
              <a:chExt cx="2224204" cy="2247092"/>
            </a:xfrm>
          </p:grpSpPr>
          <p:sp>
            <p:nvSpPr>
              <p:cNvPr id="13" name="Οβάλ 12">
                <a:extLst>
                  <a:ext uri="{FF2B5EF4-FFF2-40B4-BE49-F238E27FC236}">
                    <a16:creationId xmlns:a16="http://schemas.microsoft.com/office/drawing/2014/main" id="{5736D350-9FDC-F70F-A4BE-F9416D681CEF}"/>
                  </a:ext>
                </a:extLst>
              </p:cNvPr>
              <p:cNvSpPr/>
              <p:nvPr/>
            </p:nvSpPr>
            <p:spPr>
              <a:xfrm>
                <a:off x="8398135" y="1458124"/>
                <a:ext cx="2112579" cy="2007476"/>
              </a:xfrm>
              <a:prstGeom prst="ellipse">
                <a:avLst/>
              </a:prstGeom>
              <a:ln>
                <a:noFill/>
              </a:ln>
              <a:effectLst>
                <a:glow rad="571500">
                  <a:schemeClr val="accent1">
                    <a:alpha val="48000"/>
                  </a:schemeClr>
                </a:glow>
              </a:effectLst>
              <a:scene3d>
                <a:camera prst="orthographicFront"/>
                <a:lightRig rig="threePt" dir="t"/>
              </a:scene3d>
              <a:sp3d prstMaterial="translucentPowder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4" name="Οβάλ 13">
                <a:extLst>
                  <a:ext uri="{FF2B5EF4-FFF2-40B4-BE49-F238E27FC236}">
                    <a16:creationId xmlns:a16="http://schemas.microsoft.com/office/drawing/2014/main" id="{01F66677-AC8F-330C-1BB5-C4A942216727}"/>
                  </a:ext>
                </a:extLst>
              </p:cNvPr>
              <p:cNvSpPr/>
              <p:nvPr/>
            </p:nvSpPr>
            <p:spPr>
              <a:xfrm>
                <a:off x="9714802" y="2892890"/>
                <a:ext cx="907537" cy="812326"/>
              </a:xfrm>
              <a:prstGeom prst="ellipse">
                <a:avLst/>
              </a:prstGeom>
              <a:ln>
                <a:noFill/>
              </a:ln>
              <a:effectLst>
                <a:glow rad="571500">
                  <a:schemeClr val="accent1">
                    <a:alpha val="48000"/>
                  </a:schemeClr>
                </a:glow>
              </a:effectLst>
              <a:scene3d>
                <a:camera prst="orthographicFront"/>
                <a:lightRig rig="threePt" dir="t"/>
              </a:scene3d>
              <a:sp3d prstMaterial="translucentPowder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426123-8AB0-32D5-B513-C52D08481E51}"/>
                </a:ext>
              </a:extLst>
            </p:cNvPr>
            <p:cNvSpPr txBox="1"/>
            <p:nvPr/>
          </p:nvSpPr>
          <p:spPr>
            <a:xfrm>
              <a:off x="8136244" y="4822481"/>
              <a:ext cx="19216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000" dirty="0">
                  <a:solidFill>
                    <a:schemeClr val="bg1"/>
                  </a:solidFill>
                  <a:latin typeface="Amasis MT Pro Medium" panose="02040604050005020304" pitchFamily="18" charset="0"/>
                </a:rPr>
                <a:t>Ποιότητα απαντήσεων</a:t>
              </a:r>
            </a:p>
            <a:p>
              <a:pPr algn="ctr"/>
              <a:r>
                <a:rPr lang="el-GR" sz="2000" dirty="0">
                  <a:solidFill>
                    <a:schemeClr val="bg1"/>
                  </a:solidFill>
                  <a:latin typeface="Amasis MT Pro Medium" panose="02040604050005020304" pitchFamily="18" charset="0"/>
                </a:rPr>
                <a:t>&gt; Χρόνος </a:t>
              </a:r>
            </a:p>
            <a:p>
              <a:pPr algn="ctr"/>
              <a:r>
                <a:rPr lang="el-GR" sz="2000" dirty="0">
                  <a:solidFill>
                    <a:schemeClr val="bg1"/>
                  </a:solidFill>
                  <a:latin typeface="Amasis MT Pro Medium" panose="02040604050005020304" pitchFamily="18" charset="0"/>
                </a:rPr>
                <a:t>(15-20’)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8687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0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Διάγραμμα 2">
            <a:extLst>
              <a:ext uri="{FF2B5EF4-FFF2-40B4-BE49-F238E27FC236}">
                <a16:creationId xmlns:a16="http://schemas.microsoft.com/office/drawing/2014/main" id="{620A4441-DA29-14A4-CE10-D53ED9BB4F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1905574"/>
              </p:ext>
            </p:extLst>
          </p:nvPr>
        </p:nvGraphicFramePr>
        <p:xfrm>
          <a:off x="2070537" y="633248"/>
          <a:ext cx="9438291" cy="5591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5767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0C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271F8F-65EA-B17A-2C15-2046683A5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Γράφημα 12">
            <a:extLst>
              <a:ext uri="{FF2B5EF4-FFF2-40B4-BE49-F238E27FC236}">
                <a16:creationId xmlns:a16="http://schemas.microsoft.com/office/drawing/2014/main" id="{6AEA4C0A-5095-6573-9B64-D47793C23C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950405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0720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3E2DC1-FB5D-E0F0-DF7D-3101B148A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135A26D-9D47-467E-91F1-31149BF0D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Τίτλος 4">
            <a:extLst>
              <a:ext uri="{FF2B5EF4-FFF2-40B4-BE49-F238E27FC236}">
                <a16:creationId xmlns:a16="http://schemas.microsoft.com/office/drawing/2014/main" id="{479DB720-D6B6-DC13-897A-877C18905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Τι δεν συμπεριλάβαμε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19333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Θέση κειμένου 6">
            <a:extLst>
              <a:ext uri="{FF2B5EF4-FFF2-40B4-BE49-F238E27FC236}">
                <a16:creationId xmlns:a16="http://schemas.microsoft.com/office/drawing/2014/main" id="{5055FABD-9C2D-D2D5-ECDF-C24D08A03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u="sng" dirty="0"/>
              <a:t>Problem classification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distilBERT</a:t>
            </a:r>
            <a:r>
              <a:rPr lang="en-US" sz="2000" dirty="0"/>
              <a:t>  - </a:t>
            </a:r>
            <a:r>
              <a:rPr lang="en-US" sz="2000" dirty="0" err="1"/>
              <a:t>εκ</a:t>
            </a:r>
            <a:r>
              <a:rPr lang="en-US" sz="2000" dirty="0"/>
              <a:t>παίδευση σε 20 epochs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Απ</a:t>
            </a:r>
            <a:r>
              <a:rPr lang="en-US" sz="2000" dirty="0" err="1"/>
              <a:t>οδοτικό</a:t>
            </a:r>
            <a:r>
              <a:rPr lang="en-US" sz="2000" dirty="0"/>
              <a:t> α</a:t>
            </a:r>
            <a:r>
              <a:rPr lang="en-US" sz="2000" dirty="0" err="1"/>
              <a:t>λλά</a:t>
            </a:r>
            <a:r>
              <a:rPr lang="en-US" sz="2000" dirty="0"/>
              <a:t> </a:t>
            </a:r>
            <a:r>
              <a:rPr lang="en-US" sz="2000" dirty="0" err="1"/>
              <a:t>δεν</a:t>
            </a:r>
            <a:r>
              <a:rPr lang="en-US" sz="2000" dirty="0"/>
              <a:t> π</a:t>
            </a:r>
            <a:r>
              <a:rPr lang="en-US" sz="2000" dirty="0" err="1"/>
              <a:t>ροσέφερε</a:t>
            </a:r>
            <a:r>
              <a:rPr lang="en-US" sz="2000" dirty="0"/>
              <a:t> </a:t>
            </a:r>
            <a:r>
              <a:rPr lang="en-US" sz="2000" dirty="0" err="1"/>
              <a:t>κάτι</a:t>
            </a:r>
            <a:r>
              <a:rPr lang="en-US" sz="2000" dirty="0"/>
              <a:t> παραπ</a:t>
            </a:r>
            <a:r>
              <a:rPr lang="en-US" sz="2000" dirty="0" err="1"/>
              <a:t>άνω</a:t>
            </a:r>
            <a:endParaRPr lang="en-US" sz="2000" dirty="0"/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u="sng" dirty="0" err="1"/>
              <a:t>Όχι</a:t>
            </a:r>
            <a:r>
              <a:rPr lang="en-US" sz="2400" u="sng" dirty="0"/>
              <a:t> α</a:t>
            </a:r>
            <a:r>
              <a:rPr lang="en-US" sz="2400" u="sng" dirty="0" err="1"/>
              <a:t>κρι</a:t>
            </a:r>
            <a:r>
              <a:rPr lang="en-US" sz="2400" u="sng" dirty="0"/>
              <a:t>βής τοποθεσία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«Η α</a:t>
            </a:r>
            <a:r>
              <a:rPr lang="en-US" sz="2000" dirty="0" err="1"/>
              <a:t>κρί</a:t>
            </a:r>
            <a:r>
              <a:rPr lang="en-US" sz="2000" dirty="0"/>
              <a:t>βεια κοστίζει»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Δεν</a:t>
            </a:r>
            <a:r>
              <a:rPr lang="en-US" sz="2000" dirty="0"/>
              <a:t> </a:t>
            </a:r>
            <a:r>
              <a:rPr lang="en-US" sz="2000" dirty="0" err="1"/>
              <a:t>ήτ</a:t>
            </a:r>
            <a:r>
              <a:rPr lang="en-US" sz="2000" dirty="0"/>
              <a:t>αν δυνατό να χρησιμοποιήσουμε 1 map API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Open Street Map – π</a:t>
            </a:r>
            <a:r>
              <a:rPr lang="en-US" sz="2000" dirty="0" err="1"/>
              <a:t>εριγρ</a:t>
            </a:r>
            <a:r>
              <a:rPr lang="en-US" sz="2000" dirty="0"/>
              <a:t>αφή τοποθεσίας σε  latitude longitude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Mapbox</a:t>
            </a:r>
            <a:r>
              <a:rPr lang="en-US" sz="2000" dirty="0"/>
              <a:t> – </a:t>
            </a:r>
            <a:r>
              <a:rPr lang="en-US" sz="2000" dirty="0" err="1"/>
              <a:t>κοντινές</a:t>
            </a:r>
            <a:r>
              <a:rPr lang="en-US" sz="2000" dirty="0"/>
              <a:t> απ</a:t>
            </a:r>
            <a:r>
              <a:rPr lang="en-US" sz="2000" dirty="0" err="1"/>
              <a:t>οστάσεις</a:t>
            </a:r>
            <a:endParaRPr lang="en-US" sz="2000" dirty="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0791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BEF7AD92-9AEB-CA33-D672-B859CB6426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696" r="-3" b="12106"/>
          <a:stretch>
            <a:fillRect/>
          </a:stretch>
        </p:blipFill>
        <p:spPr>
          <a:xfrm>
            <a:off x="6706774" y="2440137"/>
            <a:ext cx="2533422" cy="2438700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A05E9186-747F-99A7-68F6-C979862570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0" r="2" b="2"/>
          <a:stretch>
            <a:fillRect/>
          </a:stretch>
        </p:blipFill>
        <p:spPr>
          <a:xfrm>
            <a:off x="9508504" y="742987"/>
            <a:ext cx="2533422" cy="216527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D3BDFA0E-FAE5-8A84-4449-2ED2B2A7D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503" y="4083124"/>
            <a:ext cx="2533423" cy="1691059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sp>
        <p:nvSpPr>
          <p:cNvPr id="36" name="Arc 35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6147" y="5530635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6066084"/>
            <a:ext cx="1913062" cy="791916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23D8B1-8BF5-3CFE-1C8B-B0E35C0FC46E}"/>
              </a:ext>
            </a:extLst>
          </p:cNvPr>
          <p:cNvSpPr txBox="1"/>
          <p:nvPr/>
        </p:nvSpPr>
        <p:spPr>
          <a:xfrm>
            <a:off x="2275114" y="1349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59677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final_pres_mindscript">
            <a:hlinkClick r:id="" action="ppaction://media"/>
            <a:extLst>
              <a:ext uri="{FF2B5EF4-FFF2-40B4-BE49-F238E27FC236}">
                <a16:creationId xmlns:a16="http://schemas.microsoft.com/office/drawing/2014/main" id="{64423744-76AD-90A4-4010-3DB07CF561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52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61AE3-7111-C6D9-D228-DEABA23E9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85195EA0-1920-5D47-9B80-04E49E21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761"/>
            <a:ext cx="9024430" cy="5076242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A1DD4672-402A-EFB3-A284-E90A9A9A7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8161" y="1545771"/>
            <a:ext cx="8201803" cy="2324790"/>
          </a:xfrm>
        </p:spPr>
        <p:txBody>
          <a:bodyPr>
            <a:noAutofit/>
          </a:bodyPr>
          <a:lstStyle/>
          <a:p>
            <a:r>
              <a:rPr lang="en-US" sz="17400" dirty="0">
                <a:solidFill>
                  <a:schemeClr val="tx2">
                    <a:lumMod val="75000"/>
                    <a:lumOff val="25000"/>
                  </a:schemeClr>
                </a:solidFill>
                <a:latin typeface="Brush Script MT" panose="03060802040406070304" pitchFamily="66" charset="0"/>
              </a:rPr>
              <a:t>thank you!</a:t>
            </a:r>
            <a:endParaRPr lang="el-GR" sz="7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517F7943-80DC-5B9A-972C-EB23964F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6" y="193127"/>
            <a:ext cx="3162300" cy="14478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Μοντέλο 3D 19" descr="C7 Tuner Orange Wheel">
                <a:extLst>
                  <a:ext uri="{FF2B5EF4-FFF2-40B4-BE49-F238E27FC236}">
                    <a16:creationId xmlns:a16="http://schemas.microsoft.com/office/drawing/2014/main" id="{547B2401-D0DC-7429-AAA8-DF2F248ED33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78955" y="4379662"/>
              <a:ext cx="1648882" cy="160072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48882" cy="1600723"/>
                    </a:xfrm>
                    <a:prstGeom prst="rect">
                      <a:avLst/>
                    </a:prstGeom>
                  </am3d:spPr>
                  <am3d:camera>
                    <am3d:pos x="0" y="0" z="680220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882613" d="1000000"/>
                    <am3d:preTrans dx="-48781082" dy="-344" dz="68553876"/>
                    <am3d:scale>
                      <am3d:sx n="1000000" d="1000000"/>
                      <am3d:sy n="1000000" d="1000000"/>
                      <am3d:sz n="1000000" d="1000000"/>
                    </am3d:scale>
                    <am3d:rot ax="6115333" ay="4979912" az="612053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957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Μοντέλο 3D 19" descr="C7 Tuner Orange Wheel">
                <a:extLst>
                  <a:ext uri="{FF2B5EF4-FFF2-40B4-BE49-F238E27FC236}">
                    <a16:creationId xmlns:a16="http://schemas.microsoft.com/office/drawing/2014/main" id="{547B2401-D0DC-7429-AAA8-DF2F248ED3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8955" y="4379662"/>
                <a:ext cx="1648882" cy="1600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Μοντέλο 3D 20" descr="C7 Tuner Orange Wheel">
                <a:extLst>
                  <a:ext uri="{FF2B5EF4-FFF2-40B4-BE49-F238E27FC236}">
                    <a16:creationId xmlns:a16="http://schemas.microsoft.com/office/drawing/2014/main" id="{575D0F6B-0479-8A5D-1ABB-D39E200E889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79175" y="4395811"/>
              <a:ext cx="1648882" cy="160072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48882" cy="1600723"/>
                    </a:xfrm>
                    <a:prstGeom prst="rect">
                      <a:avLst/>
                    </a:prstGeom>
                  </am3d:spPr>
                  <am3d:camera>
                    <am3d:pos x="0" y="0" z="680220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882613" d="1000000"/>
                    <am3d:preTrans dx="-48781082" dy="-344" dz="68553876"/>
                    <am3d:scale>
                      <am3d:sx n="1000000" d="1000000"/>
                      <am3d:sy n="1000000" d="1000000"/>
                      <am3d:sz n="1000000" d="1000000"/>
                    </am3d:scale>
                    <am3d:rot ax="6115333" ay="4979912" az="612053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2957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Μοντέλο 3D 20" descr="C7 Tuner Orange Wheel">
                <a:extLst>
                  <a:ext uri="{FF2B5EF4-FFF2-40B4-BE49-F238E27FC236}">
                    <a16:creationId xmlns:a16="http://schemas.microsoft.com/office/drawing/2014/main" id="{575D0F6B-0479-8A5D-1ABB-D39E200E88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9175" y="4395811"/>
                <a:ext cx="1648882" cy="16007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8357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4186692-AAB2-3599-5F44-B4B8CA841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0736" y="576931"/>
            <a:ext cx="9144000" cy="2387600"/>
          </a:xfrm>
        </p:spPr>
        <p:txBody>
          <a:bodyPr/>
          <a:lstStyle/>
          <a:p>
            <a:r>
              <a:rPr lang="el-GR" b="1" dirty="0"/>
              <a:t>Στόχος</a:t>
            </a:r>
            <a:r>
              <a:rPr lang="el-GR" dirty="0"/>
              <a:t> εταιρίας</a:t>
            </a:r>
          </a:p>
        </p:txBody>
      </p:sp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CF57C681-AEBF-85BE-B084-5212089F1DFC}"/>
              </a:ext>
            </a:extLst>
          </p:cNvPr>
          <p:cNvCxnSpPr>
            <a:cxnSpLocks/>
          </p:cNvCxnSpPr>
          <p:nvPr/>
        </p:nvCxnSpPr>
        <p:spPr>
          <a:xfrm>
            <a:off x="0" y="2695073"/>
            <a:ext cx="588579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742A96-375C-86EC-CAEA-986AA98B9F1A}"/>
              </a:ext>
            </a:extLst>
          </p:cNvPr>
          <p:cNvSpPr txBox="1"/>
          <p:nvPr/>
        </p:nvSpPr>
        <p:spPr>
          <a:xfrm>
            <a:off x="6096000" y="737352"/>
            <a:ext cx="1957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7200" dirty="0">
                <a:latin typeface="+mj-lt"/>
                <a:ea typeface="+mj-ea"/>
                <a:cs typeface="+mj-cs"/>
              </a:rPr>
              <a:t>01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Μοντέλο 3D 12" descr="I230 car white">
                <a:extLst>
                  <a:ext uri="{FF2B5EF4-FFF2-40B4-BE49-F238E27FC236}">
                    <a16:creationId xmlns:a16="http://schemas.microsoft.com/office/drawing/2014/main" id="{F7F85021-0DD7-8624-191D-61C19B1FE1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5697188"/>
                  </p:ext>
                </p:extLst>
              </p:nvPr>
            </p:nvGraphicFramePr>
            <p:xfrm>
              <a:off x="361769" y="3503061"/>
              <a:ext cx="4237336" cy="261857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7336" cy="2618579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1269909" ay="2503479" az="8669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276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Μοντέλο 3D 12" descr="I230 car white">
                <a:extLst>
                  <a:ext uri="{FF2B5EF4-FFF2-40B4-BE49-F238E27FC236}">
                    <a16:creationId xmlns:a16="http://schemas.microsoft.com/office/drawing/2014/main" id="{F7F85021-0DD7-8624-191D-61C19B1FE1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769" y="3503061"/>
                <a:ext cx="4237336" cy="26185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0577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D0C3FC-729D-1631-6E05-DA1566C07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3E1D086-9F8C-9BB8-B584-0FF27A49A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4178" y="-805554"/>
            <a:ext cx="9144000" cy="2387600"/>
          </a:xfrm>
        </p:spPr>
        <p:txBody>
          <a:bodyPr>
            <a:normAutofit/>
          </a:bodyPr>
          <a:lstStyle/>
          <a:p>
            <a:r>
              <a:rPr lang="el-GR" sz="4400" b="1" dirty="0"/>
              <a:t>Στόχος</a:t>
            </a:r>
            <a:r>
              <a:rPr lang="el-GR" sz="4400" dirty="0"/>
              <a:t> εταιρίας</a:t>
            </a:r>
          </a:p>
        </p:txBody>
      </p:sp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89584FE4-B7CB-13A9-77D5-FCE2FD99D9EF}"/>
              </a:ext>
            </a:extLst>
          </p:cNvPr>
          <p:cNvCxnSpPr>
            <a:cxnSpLocks/>
          </p:cNvCxnSpPr>
          <p:nvPr/>
        </p:nvCxnSpPr>
        <p:spPr>
          <a:xfrm>
            <a:off x="0" y="855387"/>
            <a:ext cx="58857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C4E29B-314D-09CC-DE98-67314347C78C}"/>
              </a:ext>
            </a:extLst>
          </p:cNvPr>
          <p:cNvSpPr txBox="1"/>
          <p:nvPr/>
        </p:nvSpPr>
        <p:spPr>
          <a:xfrm>
            <a:off x="1213757" y="789465"/>
            <a:ext cx="1202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800" dirty="0">
                <a:latin typeface="+mj-lt"/>
                <a:ea typeface="+mj-ea"/>
                <a:cs typeface="+mj-cs"/>
              </a:rPr>
              <a:t>01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Μοντέλο 3D 12" descr="I230 car white">
                <a:extLst>
                  <a:ext uri="{FF2B5EF4-FFF2-40B4-BE49-F238E27FC236}">
                    <a16:creationId xmlns:a16="http://schemas.microsoft.com/office/drawing/2014/main" id="{474A0FFC-8DAF-1FA5-99DE-3BAF7487FF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2999527"/>
                  </p:ext>
                </p:extLst>
              </p:nvPr>
            </p:nvGraphicFramePr>
            <p:xfrm>
              <a:off x="8343900" y="6604919"/>
              <a:ext cx="4237336" cy="261857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37336" cy="2618579"/>
                    </a:xfrm>
                    <a:prstGeom prst="rect">
                      <a:avLst/>
                    </a:prstGeom>
                  </am3d:spPr>
                  <am3d:camera>
                    <am3d:pos x="0" y="0" z="5442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58058" d="1000000"/>
                    <am3d:preTrans dx="0" dy="-1940705" dz="-15014"/>
                    <am3d:scale>
                      <am3d:sx n="1000000" d="1000000"/>
                      <am3d:sy n="1000000" d="1000000"/>
                      <am3d:sz n="1000000" d="1000000"/>
                    </am3d:scale>
                    <am3d:rot ax="1269909" ay="2503479" az="8669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276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Μοντέλο 3D 12" descr="I230 car white">
                <a:extLst>
                  <a:ext uri="{FF2B5EF4-FFF2-40B4-BE49-F238E27FC236}">
                    <a16:creationId xmlns:a16="http://schemas.microsoft.com/office/drawing/2014/main" id="{474A0FFC-8DAF-1FA5-99DE-3BAF7487FF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43900" y="6604919"/>
                <a:ext cx="4237336" cy="261857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A790E3D-13D3-3FC6-A42E-2E45F397E114}"/>
              </a:ext>
            </a:extLst>
          </p:cNvPr>
          <p:cNvSpPr txBox="1"/>
          <p:nvPr/>
        </p:nvSpPr>
        <p:spPr>
          <a:xfrm>
            <a:off x="1213757" y="2158018"/>
            <a:ext cx="553402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/>
              <a:t>Η τελειότητα.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800" dirty="0"/>
              <a:t>Οι καλύτερες και ταχύτερες διαδικασίες εξυπηρέτησης και επικοινωνίας για τους πελάτες στον ασφαλιστικό τομέα.</a:t>
            </a:r>
          </a:p>
        </p:txBody>
      </p:sp>
      <p:sp>
        <p:nvSpPr>
          <p:cNvPr id="4" name="Οβάλ 3">
            <a:extLst>
              <a:ext uri="{FF2B5EF4-FFF2-40B4-BE49-F238E27FC236}">
                <a16:creationId xmlns:a16="http://schemas.microsoft.com/office/drawing/2014/main" id="{D952EB3E-DAF3-0F87-3743-AAEA19D4FE8E}"/>
              </a:ext>
            </a:extLst>
          </p:cNvPr>
          <p:cNvSpPr/>
          <p:nvPr/>
        </p:nvSpPr>
        <p:spPr>
          <a:xfrm>
            <a:off x="9339943" y="694738"/>
            <a:ext cx="4471136" cy="396434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Οβάλ 5">
            <a:extLst>
              <a:ext uri="{FF2B5EF4-FFF2-40B4-BE49-F238E27FC236}">
                <a16:creationId xmlns:a16="http://schemas.microsoft.com/office/drawing/2014/main" id="{826DBE99-ABE5-FAD5-EA0F-D8899F6E95E4}"/>
              </a:ext>
            </a:extLst>
          </p:cNvPr>
          <p:cNvSpPr/>
          <p:nvPr/>
        </p:nvSpPr>
        <p:spPr>
          <a:xfrm>
            <a:off x="10772603" y="2946270"/>
            <a:ext cx="3038476" cy="276872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βάλ 6">
            <a:extLst>
              <a:ext uri="{FF2B5EF4-FFF2-40B4-BE49-F238E27FC236}">
                <a16:creationId xmlns:a16="http://schemas.microsoft.com/office/drawing/2014/main" id="{7573AFED-AB90-5B2A-30A1-78B6D384E559}"/>
              </a:ext>
            </a:extLst>
          </p:cNvPr>
          <p:cNvSpPr/>
          <p:nvPr/>
        </p:nvSpPr>
        <p:spPr>
          <a:xfrm>
            <a:off x="5885793" y="6002613"/>
            <a:ext cx="2231571" cy="2039386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βάλ 7">
            <a:extLst>
              <a:ext uri="{FF2B5EF4-FFF2-40B4-BE49-F238E27FC236}">
                <a16:creationId xmlns:a16="http://schemas.microsoft.com/office/drawing/2014/main" id="{DBE1798D-301D-32AB-C17A-240C62099BED}"/>
              </a:ext>
            </a:extLst>
          </p:cNvPr>
          <p:cNvSpPr/>
          <p:nvPr/>
        </p:nvSpPr>
        <p:spPr>
          <a:xfrm>
            <a:off x="2933895" y="4961938"/>
            <a:ext cx="4471136" cy="396434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531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AAD0F8-C420-1B96-FF87-0147A527B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10E265A-DE1F-1D87-9F51-0F43C06C6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8155" y="595980"/>
            <a:ext cx="8507295" cy="2366285"/>
          </a:xfrm>
        </p:spPr>
        <p:txBody>
          <a:bodyPr/>
          <a:lstStyle/>
          <a:p>
            <a:r>
              <a:rPr lang="el-GR" b="1" dirty="0"/>
              <a:t>Λειτουργία </a:t>
            </a:r>
            <a:r>
              <a:rPr lang="en-US" dirty="0"/>
              <a:t>chatbot</a:t>
            </a:r>
            <a:endParaRPr lang="el-GR" dirty="0"/>
          </a:p>
        </p:txBody>
      </p:sp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5BB9B050-D45F-27DF-696F-BF5A2662EB18}"/>
              </a:ext>
            </a:extLst>
          </p:cNvPr>
          <p:cNvCxnSpPr>
            <a:cxnSpLocks/>
          </p:cNvCxnSpPr>
          <p:nvPr/>
        </p:nvCxnSpPr>
        <p:spPr>
          <a:xfrm>
            <a:off x="0" y="2695073"/>
            <a:ext cx="56769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1BF5BC5-F8B5-4A26-845F-24E0C14A8AF6}"/>
              </a:ext>
            </a:extLst>
          </p:cNvPr>
          <p:cNvSpPr txBox="1"/>
          <p:nvPr/>
        </p:nvSpPr>
        <p:spPr>
          <a:xfrm>
            <a:off x="5676900" y="775452"/>
            <a:ext cx="1957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7200" dirty="0">
                <a:latin typeface="+mj-lt"/>
                <a:ea typeface="+mj-ea"/>
                <a:cs typeface="+mj-cs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785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DC194D-E632-5606-5E6F-B4DD971C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4483249-D778-C3E0-06FB-EB2DC9984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0905" y="-1080419"/>
            <a:ext cx="7888170" cy="2387600"/>
          </a:xfrm>
        </p:spPr>
        <p:txBody>
          <a:bodyPr/>
          <a:lstStyle/>
          <a:p>
            <a:r>
              <a:rPr lang="el-GR" sz="4000" b="1" dirty="0"/>
              <a:t>Λειτουργία</a:t>
            </a:r>
            <a:r>
              <a:rPr lang="el-GR" b="1" dirty="0"/>
              <a:t> </a:t>
            </a:r>
            <a:r>
              <a:rPr lang="en-US" sz="4400" dirty="0"/>
              <a:t>chatbot</a:t>
            </a:r>
            <a:endParaRPr lang="el-GR" dirty="0"/>
          </a:p>
        </p:txBody>
      </p:sp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A21D0F25-E5A1-2D77-97BC-34056B95D91A}"/>
              </a:ext>
            </a:extLst>
          </p:cNvPr>
          <p:cNvCxnSpPr>
            <a:cxnSpLocks/>
          </p:cNvCxnSpPr>
          <p:nvPr/>
        </p:nvCxnSpPr>
        <p:spPr>
          <a:xfrm>
            <a:off x="0" y="532898"/>
            <a:ext cx="4572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7D83FDB-1FCA-0F4C-8679-4FE9D72D86D5}"/>
              </a:ext>
            </a:extLst>
          </p:cNvPr>
          <p:cNvSpPr txBox="1"/>
          <p:nvPr/>
        </p:nvSpPr>
        <p:spPr>
          <a:xfrm>
            <a:off x="266699" y="381000"/>
            <a:ext cx="1190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6000" dirty="0">
                <a:latin typeface="+mj-lt"/>
                <a:ea typeface="+mj-ea"/>
                <a:cs typeface="+mj-cs"/>
              </a:rPr>
              <a:t>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DE2DF6-7140-F1CA-27FA-01F9463E889B}"/>
              </a:ext>
            </a:extLst>
          </p:cNvPr>
          <p:cNvSpPr txBox="1"/>
          <p:nvPr/>
        </p:nvSpPr>
        <p:spPr>
          <a:xfrm>
            <a:off x="5767637" y="1360819"/>
            <a:ext cx="6329113" cy="447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/>
              <a:t>Εκτέλεση διαφόρων κρίσιμων λειτουργιών μέσω διαλόγων με τον πελάτη.</a:t>
            </a:r>
          </a:p>
          <a:p>
            <a:endParaRPr lang="el-GR" sz="24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l-GR" sz="2400" dirty="0"/>
              <a:t>Εξαγωγή δεδομένων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l-GR" sz="2400" dirty="0"/>
              <a:t> Αριθμός πινακίδας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l-GR" sz="2400" dirty="0"/>
              <a:t>Όνομα πελάτη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l-GR" sz="2400" dirty="0"/>
              <a:t>Περιγραφή της υπόθεσης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l-GR" sz="2400" dirty="0"/>
              <a:t>Τοποθεσία περιστατικού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l-GR" sz="2400" dirty="0"/>
              <a:t>Τελικός προορισμός οχήματος</a:t>
            </a:r>
          </a:p>
        </p:txBody>
      </p:sp>
      <p:sp>
        <p:nvSpPr>
          <p:cNvPr id="4" name="Οβάλ 3">
            <a:extLst>
              <a:ext uri="{FF2B5EF4-FFF2-40B4-BE49-F238E27FC236}">
                <a16:creationId xmlns:a16="http://schemas.microsoft.com/office/drawing/2014/main" id="{3122C834-F729-B01F-9890-A9769308FEDC}"/>
              </a:ext>
            </a:extLst>
          </p:cNvPr>
          <p:cNvSpPr/>
          <p:nvPr/>
        </p:nvSpPr>
        <p:spPr>
          <a:xfrm>
            <a:off x="-1049026" y="1459079"/>
            <a:ext cx="4471136" cy="396434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Οβάλ 6">
            <a:extLst>
              <a:ext uri="{FF2B5EF4-FFF2-40B4-BE49-F238E27FC236}">
                <a16:creationId xmlns:a16="http://schemas.microsoft.com/office/drawing/2014/main" id="{FB1AD2D9-3705-4ED9-9DF1-9AB400C2F2F1}"/>
              </a:ext>
            </a:extLst>
          </p:cNvPr>
          <p:cNvSpPr/>
          <p:nvPr/>
        </p:nvSpPr>
        <p:spPr>
          <a:xfrm>
            <a:off x="-945234" y="3283728"/>
            <a:ext cx="3038476" cy="276872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14211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E80F7C-7C54-D666-405C-D75C8BB95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12E44B4-FB9A-BA99-E588-0375E1050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8155" y="595980"/>
            <a:ext cx="8507295" cy="2366285"/>
          </a:xfrm>
        </p:spPr>
        <p:txBody>
          <a:bodyPr/>
          <a:lstStyle/>
          <a:p>
            <a:r>
              <a:rPr lang="el-GR" b="1" dirty="0"/>
              <a:t>Υλοποίηση </a:t>
            </a:r>
            <a:r>
              <a:rPr lang="en-US" dirty="0"/>
              <a:t>chatbot</a:t>
            </a:r>
            <a:endParaRPr lang="el-GR" dirty="0"/>
          </a:p>
        </p:txBody>
      </p:sp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A828846D-1AD2-B2A5-BF6F-6119DFE1147C}"/>
              </a:ext>
            </a:extLst>
          </p:cNvPr>
          <p:cNvCxnSpPr>
            <a:cxnSpLocks/>
          </p:cNvCxnSpPr>
          <p:nvPr/>
        </p:nvCxnSpPr>
        <p:spPr>
          <a:xfrm>
            <a:off x="0" y="2695073"/>
            <a:ext cx="56769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95E8130-3E76-99E8-8353-2628CAF4F926}"/>
              </a:ext>
            </a:extLst>
          </p:cNvPr>
          <p:cNvSpPr txBox="1"/>
          <p:nvPr/>
        </p:nvSpPr>
        <p:spPr>
          <a:xfrm>
            <a:off x="5676900" y="775452"/>
            <a:ext cx="1957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7200" dirty="0">
                <a:latin typeface="+mj-lt"/>
                <a:ea typeface="+mj-ea"/>
                <a:cs typeface="+mj-cs"/>
              </a:rPr>
              <a:t>0</a:t>
            </a:r>
            <a:r>
              <a:rPr lang="en-US" sz="7200" dirty="0">
                <a:latin typeface="+mj-lt"/>
                <a:ea typeface="+mj-ea"/>
                <a:cs typeface="+mj-cs"/>
              </a:rPr>
              <a:t>3</a:t>
            </a:r>
            <a:endParaRPr lang="el-GR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8572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71F453-E2E5-8121-6EA4-06EB6EEB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C3DB588-EAA7-49F1-FC6B-CC3AAF085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105" y="-457199"/>
            <a:ext cx="6526095" cy="1771639"/>
          </a:xfrm>
        </p:spPr>
        <p:txBody>
          <a:bodyPr>
            <a:normAutofit/>
          </a:bodyPr>
          <a:lstStyle/>
          <a:p>
            <a:r>
              <a:rPr lang="el-GR" sz="4400" b="1" dirty="0"/>
              <a:t>Υλοποίηση </a:t>
            </a:r>
            <a:r>
              <a:rPr lang="en-US" sz="4400" dirty="0"/>
              <a:t>chatbot</a:t>
            </a:r>
            <a:endParaRPr lang="el-GR" sz="4400" dirty="0"/>
          </a:p>
        </p:txBody>
      </p:sp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DC7E51B0-2A66-4FE6-D2AE-DFBC24347050}"/>
              </a:ext>
            </a:extLst>
          </p:cNvPr>
          <p:cNvCxnSpPr>
            <a:cxnSpLocks/>
          </p:cNvCxnSpPr>
          <p:nvPr/>
        </p:nvCxnSpPr>
        <p:spPr>
          <a:xfrm>
            <a:off x="0" y="605003"/>
            <a:ext cx="56769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6BDC1C-B609-3E49-ABF3-0EBE4686BDE5}"/>
              </a:ext>
            </a:extLst>
          </p:cNvPr>
          <p:cNvSpPr txBox="1"/>
          <p:nvPr/>
        </p:nvSpPr>
        <p:spPr>
          <a:xfrm>
            <a:off x="881313" y="527802"/>
            <a:ext cx="1957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800" dirty="0">
                <a:latin typeface="+mj-lt"/>
                <a:ea typeface="+mj-ea"/>
                <a:cs typeface="+mj-cs"/>
              </a:rPr>
              <a:t>0</a:t>
            </a:r>
            <a:r>
              <a:rPr lang="en-US" sz="4800" dirty="0">
                <a:latin typeface="+mj-lt"/>
                <a:ea typeface="+mj-ea"/>
                <a:cs typeface="+mj-cs"/>
              </a:rPr>
              <a:t>3</a:t>
            </a:r>
            <a:endParaRPr lang="el-GR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E678A-B57F-832F-EF5A-2EDFBA220183}"/>
              </a:ext>
            </a:extLst>
          </p:cNvPr>
          <p:cNvSpPr txBox="1"/>
          <p:nvPr/>
        </p:nvSpPr>
        <p:spPr>
          <a:xfrm>
            <a:off x="1914525" y="1976275"/>
            <a:ext cx="3571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/>
              <a:t>Να αναγνωρίζει και να κατανοεί </a:t>
            </a:r>
            <a:r>
              <a:rPr lang="el-GR" sz="2000" dirty="0"/>
              <a:t>τον τύπο περίπτωσης (</a:t>
            </a:r>
            <a:r>
              <a:rPr lang="en-US" sz="2000" dirty="0"/>
              <a:t>RA </a:t>
            </a:r>
            <a:r>
              <a:rPr lang="el-GR" sz="2000" dirty="0"/>
              <a:t>ή </a:t>
            </a:r>
            <a:r>
              <a:rPr lang="en-US" sz="2000" dirty="0"/>
              <a:t>AC</a:t>
            </a:r>
            <a:r>
              <a:rPr lang="el-G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C909E-37B1-4BE5-8495-24E13BDCE301}"/>
              </a:ext>
            </a:extLst>
          </p:cNvPr>
          <p:cNvSpPr txBox="1"/>
          <p:nvPr/>
        </p:nvSpPr>
        <p:spPr>
          <a:xfrm>
            <a:off x="7751200" y="1976275"/>
            <a:ext cx="365509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/>
              <a:t>Να εξάγει συγκεκριμένες λεπτομέρειες, όπως: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2000" dirty="0"/>
              <a:t>πιθανή δυσλειτουργία οχήματος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2000" dirty="0"/>
              <a:t>πιθανή επίλυση προβλημάτων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2000" dirty="0"/>
              <a:t>προτεινόμενο συνεργείο αυτοκινήτων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2000" dirty="0"/>
              <a:t>τελικός προορισμός εντός ή εκτός νομού </a:t>
            </a:r>
          </a:p>
        </p:txBody>
      </p:sp>
      <p:pic>
        <p:nvPicPr>
          <p:cNvPr id="8" name="Γραφικό 7" descr="Άβακας με συμπαγές γέμισμα">
            <a:extLst>
              <a:ext uri="{FF2B5EF4-FFF2-40B4-BE49-F238E27FC236}">
                <a16:creationId xmlns:a16="http://schemas.microsoft.com/office/drawing/2014/main" id="{1A98EAAA-60D5-A47F-7115-5F27A489F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1600" y="2040225"/>
            <a:ext cx="685800" cy="685800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19B28482-E354-D60F-54F9-8BBC52346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6914" y="3387152"/>
            <a:ext cx="6392914" cy="42619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Γραφικό 8" descr="Μεγεθυντικός φακός με συμπαγές γέμισμα">
            <a:extLst>
              <a:ext uri="{FF2B5EF4-FFF2-40B4-BE49-F238E27FC236}">
                <a16:creationId xmlns:a16="http://schemas.microsoft.com/office/drawing/2014/main" id="{E39FB492-6FFD-E927-D7FC-C09E35298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6093" y="2040225"/>
            <a:ext cx="518432" cy="51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31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BE901A-8C84-F577-960B-FDD4BD334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D0F7EA8-D577-26CF-16F4-BCD516226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105" y="-457199"/>
            <a:ext cx="6526095" cy="1771639"/>
          </a:xfrm>
        </p:spPr>
        <p:txBody>
          <a:bodyPr>
            <a:normAutofit/>
          </a:bodyPr>
          <a:lstStyle/>
          <a:p>
            <a:r>
              <a:rPr lang="el-GR" sz="4400" b="1" dirty="0"/>
              <a:t>Υλοποίηση </a:t>
            </a:r>
            <a:r>
              <a:rPr lang="en-US" sz="4400" dirty="0"/>
              <a:t>chatbot</a:t>
            </a:r>
            <a:endParaRPr lang="el-GR" sz="4400" dirty="0"/>
          </a:p>
        </p:txBody>
      </p:sp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ABA6CF34-5F91-75C3-6D52-8CE70F56C70B}"/>
              </a:ext>
            </a:extLst>
          </p:cNvPr>
          <p:cNvCxnSpPr>
            <a:cxnSpLocks/>
          </p:cNvCxnSpPr>
          <p:nvPr/>
        </p:nvCxnSpPr>
        <p:spPr>
          <a:xfrm>
            <a:off x="0" y="605003"/>
            <a:ext cx="56769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6D9E52-5121-268B-C734-492C9F926F66}"/>
              </a:ext>
            </a:extLst>
          </p:cNvPr>
          <p:cNvSpPr txBox="1"/>
          <p:nvPr/>
        </p:nvSpPr>
        <p:spPr>
          <a:xfrm>
            <a:off x="881313" y="527802"/>
            <a:ext cx="1957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800" dirty="0">
                <a:latin typeface="+mj-lt"/>
                <a:ea typeface="+mj-ea"/>
                <a:cs typeface="+mj-cs"/>
              </a:rPr>
              <a:t>0</a:t>
            </a:r>
            <a:r>
              <a:rPr lang="en-US" sz="4800" dirty="0">
                <a:latin typeface="+mj-lt"/>
                <a:ea typeface="+mj-ea"/>
                <a:cs typeface="+mj-cs"/>
              </a:rPr>
              <a:t>3</a:t>
            </a:r>
            <a:endParaRPr lang="el-GR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C5436-5450-299E-77A8-CC895F35510C}"/>
              </a:ext>
            </a:extLst>
          </p:cNvPr>
          <p:cNvSpPr txBox="1"/>
          <p:nvPr/>
        </p:nvSpPr>
        <p:spPr>
          <a:xfrm>
            <a:off x="2435679" y="2305616"/>
            <a:ext cx="81022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/>
              <a:t>Να συνοψίζει αποτελεσματικά την υπόθεση. Αυτό περιλαμβάνει: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2000" dirty="0"/>
              <a:t>Ποιότητα επικοινωνίας: αξιολόγηση του τόνου της αλληλεπίδρασης (π.χ. ικανοποιημένος, επιθετικός πελάτης, ευγενικό </a:t>
            </a:r>
            <a:r>
              <a:rPr lang="en-US" sz="2000" dirty="0" err="1"/>
              <a:t>chatbox</a:t>
            </a:r>
            <a:r>
              <a:rPr lang="en-US" sz="20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2000" dirty="0"/>
              <a:t>Ετικέτες/ σύντομη περίληψη: παροχή λέξεων-κλειδιών (πχ. «σύγκρουση», «λάστιχο») και μία σύντομη περίληψη που μεταφέρει την ουσία του συμβάντος</a:t>
            </a:r>
          </a:p>
          <a:p>
            <a:pPr marL="342900" indent="-342900">
              <a:buFont typeface="+mj-lt"/>
              <a:buAutoNum type="arabicPeriod"/>
            </a:pPr>
            <a:endParaRPr lang="el-GR" sz="2000" dirty="0"/>
          </a:p>
        </p:txBody>
      </p:sp>
      <p:pic>
        <p:nvPicPr>
          <p:cNvPr id="4" name="Γραφικό 3" descr="Ντοσιέ επιλεγμένο με συμπαγές γέμισμα">
            <a:extLst>
              <a:ext uri="{FF2B5EF4-FFF2-40B4-BE49-F238E27FC236}">
                <a16:creationId xmlns:a16="http://schemas.microsoft.com/office/drawing/2014/main" id="{F933CD11-F1A8-137B-8DCE-9C77EB342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7482" y="2300440"/>
            <a:ext cx="830997" cy="830997"/>
          </a:xfrm>
          <a:prstGeom prst="rect">
            <a:avLst/>
          </a:prstGeom>
        </p:spPr>
      </p:pic>
      <p:sp>
        <p:nvSpPr>
          <p:cNvPr id="6" name="Οβάλ 5">
            <a:extLst>
              <a:ext uri="{FF2B5EF4-FFF2-40B4-BE49-F238E27FC236}">
                <a16:creationId xmlns:a16="http://schemas.microsoft.com/office/drawing/2014/main" id="{F1142CF8-78FA-20EA-2E14-F8AFE670E0B2}"/>
              </a:ext>
            </a:extLst>
          </p:cNvPr>
          <p:cNvSpPr/>
          <p:nvPr/>
        </p:nvSpPr>
        <p:spPr>
          <a:xfrm>
            <a:off x="9633956" y="4114801"/>
            <a:ext cx="3204321" cy="307712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Οβάλ 7">
            <a:extLst>
              <a:ext uri="{FF2B5EF4-FFF2-40B4-BE49-F238E27FC236}">
                <a16:creationId xmlns:a16="http://schemas.microsoft.com/office/drawing/2014/main" id="{E7702293-F999-938C-4CE2-928906C04A8A}"/>
              </a:ext>
            </a:extLst>
          </p:cNvPr>
          <p:cNvSpPr/>
          <p:nvPr/>
        </p:nvSpPr>
        <p:spPr>
          <a:xfrm>
            <a:off x="8902170" y="5152539"/>
            <a:ext cx="2231571" cy="2039386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βάλ 8">
            <a:extLst>
              <a:ext uri="{FF2B5EF4-FFF2-40B4-BE49-F238E27FC236}">
                <a16:creationId xmlns:a16="http://schemas.microsoft.com/office/drawing/2014/main" id="{36E903B3-56A2-EA24-E6DC-B98105A7A640}"/>
              </a:ext>
            </a:extLst>
          </p:cNvPr>
          <p:cNvSpPr/>
          <p:nvPr/>
        </p:nvSpPr>
        <p:spPr>
          <a:xfrm>
            <a:off x="-1585243" y="1763487"/>
            <a:ext cx="3204321" cy="307712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Οβάλ 10">
            <a:extLst>
              <a:ext uri="{FF2B5EF4-FFF2-40B4-BE49-F238E27FC236}">
                <a16:creationId xmlns:a16="http://schemas.microsoft.com/office/drawing/2014/main" id="{3944E674-C880-027A-2DCA-89CE8E5BE22D}"/>
              </a:ext>
            </a:extLst>
          </p:cNvPr>
          <p:cNvSpPr/>
          <p:nvPr/>
        </p:nvSpPr>
        <p:spPr>
          <a:xfrm>
            <a:off x="-1511252" y="743794"/>
            <a:ext cx="2231571" cy="2039386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92384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056420-3950-816F-54BC-DA2AE9015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FBD88D6-0333-D235-B26E-67E68014E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105" y="-457199"/>
            <a:ext cx="6526095" cy="1771639"/>
          </a:xfrm>
        </p:spPr>
        <p:txBody>
          <a:bodyPr>
            <a:normAutofit/>
          </a:bodyPr>
          <a:lstStyle/>
          <a:p>
            <a:r>
              <a:rPr lang="el-GR" sz="4400" b="1" dirty="0"/>
              <a:t>Υλοποίηση </a:t>
            </a:r>
            <a:r>
              <a:rPr lang="en-US" sz="4400" dirty="0"/>
              <a:t>chatbot</a:t>
            </a:r>
            <a:endParaRPr lang="el-GR" sz="4400" dirty="0"/>
          </a:p>
        </p:txBody>
      </p:sp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D9A958F7-8ED7-E7B6-2BDB-C18A11AB15CB}"/>
              </a:ext>
            </a:extLst>
          </p:cNvPr>
          <p:cNvCxnSpPr>
            <a:cxnSpLocks/>
          </p:cNvCxnSpPr>
          <p:nvPr/>
        </p:nvCxnSpPr>
        <p:spPr>
          <a:xfrm>
            <a:off x="0" y="605003"/>
            <a:ext cx="56769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5D6F03-55DE-4264-F96D-95DF32BB139D}"/>
              </a:ext>
            </a:extLst>
          </p:cNvPr>
          <p:cNvSpPr txBox="1"/>
          <p:nvPr/>
        </p:nvSpPr>
        <p:spPr>
          <a:xfrm>
            <a:off x="881313" y="527802"/>
            <a:ext cx="1957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800" dirty="0">
                <a:latin typeface="+mj-lt"/>
                <a:ea typeface="+mj-ea"/>
                <a:cs typeface="+mj-cs"/>
              </a:rPr>
              <a:t>0</a:t>
            </a:r>
            <a:r>
              <a:rPr lang="en-US" sz="4800" dirty="0">
                <a:latin typeface="+mj-lt"/>
                <a:ea typeface="+mj-ea"/>
                <a:cs typeface="+mj-cs"/>
              </a:rPr>
              <a:t>3</a:t>
            </a:r>
            <a:endParaRPr lang="el-GR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B725B-58B7-5910-5DAC-234E197524D3}"/>
              </a:ext>
            </a:extLst>
          </p:cNvPr>
          <p:cNvSpPr txBox="1"/>
          <p:nvPr/>
        </p:nvSpPr>
        <p:spPr>
          <a:xfrm>
            <a:off x="2838450" y="2182505"/>
            <a:ext cx="76094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b="1" dirty="0"/>
              <a:t>Να λαμβάνει αποφάσεις όπως: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2400" dirty="0"/>
              <a:t>Αν χρειάζεται κουπόνι καθυστέρησης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2400" dirty="0"/>
              <a:t>Αποστολή συνδέσμου </a:t>
            </a:r>
            <a:r>
              <a:rPr lang="en-US" sz="2400" dirty="0"/>
              <a:t>geolocation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2400" dirty="0"/>
              <a:t>Αν απαιτείται υπεύθυνη δήλωση (για συγκεκριμένα σενάρια)</a:t>
            </a:r>
          </a:p>
        </p:txBody>
      </p:sp>
      <p:pic>
        <p:nvPicPr>
          <p:cNvPr id="4" name="Γραφικό 3" descr="Δρομέας με συμπαγές γέμισμα">
            <a:extLst>
              <a:ext uri="{FF2B5EF4-FFF2-40B4-BE49-F238E27FC236}">
                <a16:creationId xmlns:a16="http://schemas.microsoft.com/office/drawing/2014/main" id="{41FAF9B7-CE63-16B8-F6AE-DC0E83A4E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7708" y="2226864"/>
            <a:ext cx="590550" cy="590550"/>
          </a:xfrm>
          <a:prstGeom prst="rect">
            <a:avLst/>
          </a:prstGeom>
        </p:spPr>
      </p:pic>
      <p:sp>
        <p:nvSpPr>
          <p:cNvPr id="6" name="Οβάλ 5">
            <a:extLst>
              <a:ext uri="{FF2B5EF4-FFF2-40B4-BE49-F238E27FC236}">
                <a16:creationId xmlns:a16="http://schemas.microsoft.com/office/drawing/2014/main" id="{A9162A9B-02A9-802E-091C-1B02D416F75F}"/>
              </a:ext>
            </a:extLst>
          </p:cNvPr>
          <p:cNvSpPr/>
          <p:nvPr/>
        </p:nvSpPr>
        <p:spPr>
          <a:xfrm>
            <a:off x="10171637" y="-457199"/>
            <a:ext cx="2462516" cy="247995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Οβάλ 6">
            <a:extLst>
              <a:ext uri="{FF2B5EF4-FFF2-40B4-BE49-F238E27FC236}">
                <a16:creationId xmlns:a16="http://schemas.microsoft.com/office/drawing/2014/main" id="{E6DE3A38-7172-1E0A-7977-CE21E6B5DDFC}"/>
              </a:ext>
            </a:extLst>
          </p:cNvPr>
          <p:cNvSpPr/>
          <p:nvPr/>
        </p:nvSpPr>
        <p:spPr>
          <a:xfrm>
            <a:off x="10948683" y="1144907"/>
            <a:ext cx="2231571" cy="2039386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βάλ 7">
            <a:extLst>
              <a:ext uri="{FF2B5EF4-FFF2-40B4-BE49-F238E27FC236}">
                <a16:creationId xmlns:a16="http://schemas.microsoft.com/office/drawing/2014/main" id="{699220D4-4675-322C-F8D7-5DE6684A3CC4}"/>
              </a:ext>
            </a:extLst>
          </p:cNvPr>
          <p:cNvSpPr/>
          <p:nvPr/>
        </p:nvSpPr>
        <p:spPr>
          <a:xfrm>
            <a:off x="-234473" y="5408477"/>
            <a:ext cx="2231571" cy="2039386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1" name="Οβάλ 10">
            <a:extLst>
              <a:ext uri="{FF2B5EF4-FFF2-40B4-BE49-F238E27FC236}">
                <a16:creationId xmlns:a16="http://schemas.microsoft.com/office/drawing/2014/main" id="{0801857C-7DC3-C6D9-4A55-1B7D39632F40}"/>
              </a:ext>
            </a:extLst>
          </p:cNvPr>
          <p:cNvSpPr/>
          <p:nvPr/>
        </p:nvSpPr>
        <p:spPr>
          <a:xfrm>
            <a:off x="-983635" y="4026167"/>
            <a:ext cx="2462516" cy="247995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547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328</Words>
  <Application>Microsoft Office PowerPoint</Application>
  <PresentationFormat>Ευρεία οθόνη</PresentationFormat>
  <Paragraphs>80</Paragraphs>
  <Slides>19</Slides>
  <Notes>1</Notes>
  <HiddenSlides>0</HiddenSlides>
  <MMClips>1</MMClips>
  <ScaleCrop>false</ScaleCrop>
  <HeadingPairs>
    <vt:vector size="6" baseType="variant">
      <vt:variant>
        <vt:lpstr>Γραμματοσειρές που χρησιμοποιούνται</vt:lpstr>
      </vt:variant>
      <vt:variant>
        <vt:i4>7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19</vt:i4>
      </vt:variant>
    </vt:vector>
  </HeadingPairs>
  <TitlesOfParts>
    <vt:vector size="27" baseType="lpstr">
      <vt:lpstr>Amasis MT Pro Medium</vt:lpstr>
      <vt:lpstr>Aptos</vt:lpstr>
      <vt:lpstr>Aptos Display</vt:lpstr>
      <vt:lpstr>Arial</vt:lpstr>
      <vt:lpstr>Bahnschrift SemiCondensed</vt:lpstr>
      <vt:lpstr>Brush Script MT</vt:lpstr>
      <vt:lpstr>Dubai</vt:lpstr>
      <vt:lpstr>Θέμα του Office</vt:lpstr>
      <vt:lpstr>Digital Hero</vt:lpstr>
      <vt:lpstr>Στόχος εταιρίας</vt:lpstr>
      <vt:lpstr>Στόχος εταιρίας</vt:lpstr>
      <vt:lpstr>Λειτουργία chatbot</vt:lpstr>
      <vt:lpstr>Λειτουργία chatbot</vt:lpstr>
      <vt:lpstr>Υλοποίηση chatbot</vt:lpstr>
      <vt:lpstr>Υλοποίηση chatbot</vt:lpstr>
      <vt:lpstr>Υλοποίηση chatbot</vt:lpstr>
      <vt:lpstr>Υλοποίηση chatbot</vt:lpstr>
      <vt:lpstr>Υλοποίηση chatbot</vt:lpstr>
      <vt:lpstr>Σύνοψη υπόθεσης</vt:lpstr>
      <vt:lpstr>Σύνοψη υπόθεσης</vt:lpstr>
      <vt:lpstr>Τεχνικά χαρακτηριστικά</vt:lpstr>
      <vt:lpstr>Παρουσίαση του PowerPoint</vt:lpstr>
      <vt:lpstr>Παρουσίαση του PowerPoint</vt:lpstr>
      <vt:lpstr>Παρουσίαση του PowerPoint</vt:lpstr>
      <vt:lpstr>Τι δεν συμπεριλάβαμε</vt:lpstr>
      <vt:lpstr>Παρουσίαση του PowerPoint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kate minad</dc:creator>
  <cp:lastModifiedBy>kate minad</cp:lastModifiedBy>
  <cp:revision>2</cp:revision>
  <dcterms:created xsi:type="dcterms:W3CDTF">2025-05-24T12:45:46Z</dcterms:created>
  <dcterms:modified xsi:type="dcterms:W3CDTF">2025-05-25T09:57:08Z</dcterms:modified>
</cp:coreProperties>
</file>